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5"/>
  </p:sldMasterIdLst>
  <p:notesMasterIdLst>
    <p:notesMasterId r:id="rId29"/>
  </p:notesMasterIdLst>
  <p:handoutMasterIdLst>
    <p:handoutMasterId r:id="rId30"/>
  </p:handoutMasterIdLst>
  <p:sldIdLst>
    <p:sldId id="260" r:id="rId6"/>
    <p:sldId id="461" r:id="rId7"/>
    <p:sldId id="406" r:id="rId8"/>
    <p:sldId id="463" r:id="rId9"/>
    <p:sldId id="442" r:id="rId10"/>
    <p:sldId id="423" r:id="rId11"/>
    <p:sldId id="443" r:id="rId12"/>
    <p:sldId id="434" r:id="rId13"/>
    <p:sldId id="432" r:id="rId14"/>
    <p:sldId id="464" r:id="rId15"/>
    <p:sldId id="469" r:id="rId16"/>
    <p:sldId id="465" r:id="rId17"/>
    <p:sldId id="424" r:id="rId18"/>
    <p:sldId id="467" r:id="rId19"/>
    <p:sldId id="468" r:id="rId20"/>
    <p:sldId id="470" r:id="rId21"/>
    <p:sldId id="447" r:id="rId22"/>
    <p:sldId id="462" r:id="rId23"/>
    <p:sldId id="438" r:id="rId24"/>
    <p:sldId id="435" r:id="rId25"/>
    <p:sldId id="471" r:id="rId26"/>
    <p:sldId id="460" r:id="rId27"/>
    <p:sldId id="441" r:id="rId28"/>
  </p:sldIdLst>
  <p:sldSz cx="9144000" cy="5143500" type="screen16x9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EAEAEA"/>
    <a:srgbClr val="DDDDDD"/>
    <a:srgbClr val="FFFFCC"/>
    <a:srgbClr val="F8F8F8"/>
    <a:srgbClr val="89C4FF"/>
    <a:srgbClr val="ACDAF6"/>
    <a:srgbClr val="C9E4FF"/>
    <a:srgbClr val="2E3192"/>
    <a:srgbClr val="EF5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5" autoAdjust="0"/>
    <p:restoredTop sz="96667" autoAdjust="0"/>
  </p:normalViewPr>
  <p:slideViewPr>
    <p:cSldViewPr>
      <p:cViewPr varScale="1">
        <p:scale>
          <a:sx n="82" d="100"/>
          <a:sy n="82" d="100"/>
        </p:scale>
        <p:origin x="9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3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968"/>
          </a:xfrm>
          <a:prstGeom prst="rect">
            <a:avLst/>
          </a:prstGeom>
        </p:spPr>
        <p:txBody>
          <a:bodyPr vert="horz" lIns="91727" tIns="45862" rIns="91727" bIns="458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6968"/>
          </a:xfrm>
          <a:prstGeom prst="rect">
            <a:avLst/>
          </a:prstGeom>
        </p:spPr>
        <p:txBody>
          <a:bodyPr vert="horz" lIns="91727" tIns="45862" rIns="91727" bIns="458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F88B23-9694-4A4C-91CF-83A107F4051D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673"/>
            <a:ext cx="2946400" cy="496967"/>
          </a:xfrm>
          <a:prstGeom prst="rect">
            <a:avLst/>
          </a:prstGeom>
        </p:spPr>
        <p:txBody>
          <a:bodyPr vert="horz" lIns="91727" tIns="45862" rIns="91727" bIns="458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673"/>
            <a:ext cx="2946400" cy="496967"/>
          </a:xfrm>
          <a:prstGeom prst="rect">
            <a:avLst/>
          </a:prstGeom>
        </p:spPr>
        <p:txBody>
          <a:bodyPr vert="horz" lIns="91727" tIns="45862" rIns="91727" bIns="458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F149B7-D4A8-41CD-80C6-BC9BC91A6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870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968"/>
          </a:xfrm>
          <a:prstGeom prst="rect">
            <a:avLst/>
          </a:prstGeom>
        </p:spPr>
        <p:txBody>
          <a:bodyPr vert="horz" lIns="91727" tIns="45862" rIns="91727" bIns="458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968"/>
          </a:xfrm>
          <a:prstGeom prst="rect">
            <a:avLst/>
          </a:prstGeom>
        </p:spPr>
        <p:txBody>
          <a:bodyPr vert="horz" lIns="91727" tIns="45862" rIns="91727" bIns="458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9A5D9E8-DC11-4F88-B055-7C6033DE779E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16700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2" rIns="91727" bIns="45862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2" y="4715632"/>
            <a:ext cx="5438775" cy="4467939"/>
          </a:xfrm>
          <a:prstGeom prst="rect">
            <a:avLst/>
          </a:prstGeom>
        </p:spPr>
        <p:txBody>
          <a:bodyPr vert="horz" lIns="91727" tIns="45862" rIns="91727" bIns="45862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3"/>
            <a:ext cx="2946400" cy="496967"/>
          </a:xfrm>
          <a:prstGeom prst="rect">
            <a:avLst/>
          </a:prstGeom>
        </p:spPr>
        <p:txBody>
          <a:bodyPr vert="horz" lIns="91727" tIns="45862" rIns="91727" bIns="458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673"/>
            <a:ext cx="2946400" cy="496967"/>
          </a:xfrm>
          <a:prstGeom prst="rect">
            <a:avLst/>
          </a:prstGeom>
        </p:spPr>
        <p:txBody>
          <a:bodyPr vert="horz" lIns="91727" tIns="45862" rIns="91727" bIns="458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D042E8-DB45-4D3D-A82D-A6AC747BD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463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52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28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793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098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208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82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1693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93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249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82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016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861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76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488" y="746125"/>
            <a:ext cx="6616700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F25C5-A627-43F6-A001-A5835A4BD53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52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9B2CE-E6B2-4169-97FE-A8FBD9A4645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4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551FA-8605-4720-AB93-90AF295C6CB9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C0224-97F7-490A-B934-2FB382DE1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CF97-62A0-4DAC-9DB1-FF17090F65A7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CABE5-8475-4850-83F6-7462E2500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F36CF-0A3C-47F8-B04A-48650009F402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6CB2A-DF0C-4AB6-BF86-A51512CD5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9174-92FE-4ED6-A0B6-A3018A59DA4B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6B28-C4C4-49E3-8878-E65BC629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E4C0-960A-4A48-9145-4D58019AC6BF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8374-394E-4758-8D1C-9EB470881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BAD4-6070-4172-BE3C-8EA8647C554E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6A0F0-A63A-473E-9150-0C876367B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CEAC-74A8-424F-A716-F561F079D9AF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A911-33B7-49BB-938F-5F8AAA854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E159-1827-435F-A2CD-E4511BA35A48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5A75-6807-418F-8B59-FE4B1D954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0EE3-CC60-4559-B239-70DBD044A060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D642-FCC7-4B45-8CC8-F769D8087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430E5-34C9-4658-9C1C-38FD876929AB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7E1AD-5C48-4B5F-91DC-2A2FC960F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CBE4-FF3B-4D8D-8C61-82BF246C4C2F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4BC9-D748-423D-9CB1-BA9C45FBA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1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31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E257E0-7E82-4384-90EF-189AF12F5CED}" type="datetimeFigureOut">
              <a:rPr lang="ru-RU"/>
              <a:pPr>
                <a:defRPr/>
              </a:pPr>
              <a:t>28.01.2025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31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31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E1F12-A712-4AE9-9E32-66E7461C4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gechita.r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gechita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4851575"/>
            <a:ext cx="9146437" cy="29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5675" y="4076716"/>
            <a:ext cx="18383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1857370"/>
            <a:ext cx="899477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Итоговое собеседование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русскому языку в  2025 году </a:t>
            </a:r>
          </a:p>
        </p:txBody>
      </p:sp>
      <p:pic>
        <p:nvPicPr>
          <p:cNvPr id="6" name="Рисунок 1" descr="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660" y="1"/>
            <a:ext cx="715425" cy="64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1" y="646332"/>
            <a:ext cx="8640763" cy="4354310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Итоговое собеседование может проводиться В ХОДЕ и ВНЕ УЧЕБНОГО ПРОЦЕССА в образовательной организации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Начало итогового собеседования в 9:00 местного времени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 время проведения итогового собеседования ведётся аудиозапись (потоковая, персональная, комбинированная),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дистанционной форме проведения – аудиозапись и видеозапись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случае выявления некачественной аудиозаписи участнику предоставляется возможность пройти его повторно в это же день (с использованием другого варианта КИМ) или в дополнительную дату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AutoNum type="arabicPeriod"/>
              <a:defRPr/>
            </a:pPr>
            <a:endParaRPr lang="ru-RU" sz="1400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F1AE31-1BE9-4246-B9B9-00201BB585CD}"/>
              </a:ext>
            </a:extLst>
          </p:cNvPr>
          <p:cNvSpPr txBox="1"/>
          <p:nvPr/>
        </p:nvSpPr>
        <p:spPr>
          <a:xfrm>
            <a:off x="-9128" y="0"/>
            <a:ext cx="913257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ВОПРОСЫ ОРГАНИЗАЦИИ </a:t>
            </a:r>
          </a:p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ИТОГОВОГО СОБЕСЕДОВАНИЯ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781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CF1AE31-1BE9-4246-B9B9-00201BB585CD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Оценивание, сроки и места ознакомления с результатами итогового собеседования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AB3A35-A4D6-4BC0-B190-09B654B319D1}"/>
              </a:ext>
            </a:extLst>
          </p:cNvPr>
          <p:cNvSpPr txBox="1"/>
          <p:nvPr/>
        </p:nvSpPr>
        <p:spPr>
          <a:xfrm>
            <a:off x="6349309" y="926439"/>
            <a:ext cx="2309946" cy="2308324"/>
          </a:xfrm>
          <a:prstGeom prst="rect">
            <a:avLst/>
          </a:prstGeom>
          <a:noFill/>
          <a:ln w="19050">
            <a:solidFill>
              <a:srgbClr val="C00000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объявляются не позднее чем через 5 календарных дней со дня проведения итогового собеседования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316D7-8EAD-4B19-ACC1-73A2272604E0}"/>
              </a:ext>
            </a:extLst>
          </p:cNvPr>
          <p:cNvSpPr txBox="1"/>
          <p:nvPr/>
        </p:nvSpPr>
        <p:spPr>
          <a:xfrm>
            <a:off x="1475656" y="735046"/>
            <a:ext cx="3528392" cy="1169551"/>
          </a:xfrm>
          <a:prstGeom prst="rect">
            <a:avLst/>
          </a:prstGeom>
          <a:noFill/>
          <a:ln w="19050">
            <a:solidFill>
              <a:srgbClr val="C00000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Оценивание по системе:</a:t>
            </a:r>
          </a:p>
          <a:p>
            <a:pPr algn="ctr"/>
            <a:r>
              <a:rPr lang="ru-RU" alt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«Зачёт»</a:t>
            </a:r>
          </a:p>
          <a:p>
            <a:pPr algn="ctr"/>
            <a:endParaRPr lang="ru-RU" alt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alt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«Незачёт»</a:t>
            </a:r>
          </a:p>
          <a:p>
            <a:pPr algn="ctr"/>
            <a:endParaRPr lang="ru-RU" altLang="ru-RU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id="{AA543804-C5C3-44B5-8E82-EDA4AFCD9625}"/>
              </a:ext>
            </a:extLst>
          </p:cNvPr>
          <p:cNvSpPr txBox="1">
            <a:spLocks/>
          </p:cNvSpPr>
          <p:nvPr/>
        </p:nvSpPr>
        <p:spPr>
          <a:xfrm>
            <a:off x="224063" y="2211710"/>
            <a:ext cx="2714644" cy="1214446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ПЕРВАЯ СХЕМА</a:t>
            </a:r>
            <a:r>
              <a:rPr kumimoji="0" lang="ru-RU" sz="1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:</a:t>
            </a:r>
            <a:r>
              <a:rPr lang="ru-RU" sz="1500" dirty="0"/>
              <a:t> </a:t>
            </a:r>
            <a:r>
              <a:rPr lang="ru-RU" sz="1400" dirty="0"/>
              <a:t>непосредственно в процессе ответа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400" dirty="0"/>
              <a:t> </a:t>
            </a:r>
            <a:r>
              <a:rPr lang="ru-RU" sz="1050" dirty="0"/>
              <a:t>(</a:t>
            </a:r>
            <a:r>
              <a:rPr lang="ru-RU" sz="1050" b="1" i="1" dirty="0"/>
              <a:t>ведётся потоковая аудиозапись</a:t>
            </a:r>
            <a:r>
              <a:rPr lang="ru-RU" sz="1050" dirty="0"/>
              <a:t>)</a:t>
            </a:r>
            <a:endParaRPr kumimoji="0" lang="ru-RU" sz="105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id="{4876A3EB-B6E5-4E56-8436-5A6B2B0E2A23}"/>
              </a:ext>
            </a:extLst>
          </p:cNvPr>
          <p:cNvSpPr txBox="1">
            <a:spLocks/>
          </p:cNvSpPr>
          <p:nvPr/>
        </p:nvSpPr>
        <p:spPr>
          <a:xfrm>
            <a:off x="3322691" y="2211710"/>
            <a:ext cx="2714644" cy="1214446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ВТОРАЯ СХЕМА: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500" dirty="0"/>
              <a:t> после окончания проведения собеседования </a:t>
            </a:r>
            <a:br>
              <a:rPr lang="ru-RU" sz="2500" dirty="0"/>
            </a:br>
            <a:r>
              <a:rPr lang="ru-RU" sz="2500" dirty="0"/>
              <a:t>по аудиозаписям ответов участников </a:t>
            </a:r>
            <a:endParaRPr kumimoji="0" lang="ru-RU" sz="25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i="1" dirty="0">
                <a:latin typeface="+mn-lt"/>
              </a:rPr>
              <a:t>(желательна персональная аудиозапись)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7D3DB3-B712-45C1-8EE0-AEA4BAC41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960816"/>
            <a:ext cx="374081" cy="34170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42C400D-E8A6-42B3-B3EC-ECBEB19B9C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4" y="1380837"/>
            <a:ext cx="374083" cy="387183"/>
          </a:xfrm>
          <a:prstGeom prst="rect">
            <a:avLst/>
          </a:prstGeom>
        </p:spPr>
      </p:pic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118D982-EA77-465E-90B3-0A196E8E9183}"/>
              </a:ext>
            </a:extLst>
          </p:cNvPr>
          <p:cNvCxnSpPr>
            <a:cxnSpLocks/>
          </p:cNvCxnSpPr>
          <p:nvPr/>
        </p:nvCxnSpPr>
        <p:spPr>
          <a:xfrm>
            <a:off x="4484581" y="1920018"/>
            <a:ext cx="72008" cy="3102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0564F6A3-5533-4D01-9F50-B5A8B4442DB9}"/>
              </a:ext>
            </a:extLst>
          </p:cNvPr>
          <p:cNvCxnSpPr>
            <a:cxnSpLocks/>
          </p:cNvCxnSpPr>
          <p:nvPr/>
        </p:nvCxnSpPr>
        <p:spPr>
          <a:xfrm flipH="1">
            <a:off x="1641332" y="1930655"/>
            <a:ext cx="151037" cy="3050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ject 5">
            <a:extLst>
              <a:ext uri="{FF2B5EF4-FFF2-40B4-BE49-F238E27FC236}">
                <a16:creationId xmlns:a16="http://schemas.microsoft.com/office/drawing/2014/main" id="{BFBA2C78-0BFB-4E01-B918-E52592727608}"/>
              </a:ext>
            </a:extLst>
          </p:cNvPr>
          <p:cNvSpPr txBox="1"/>
          <p:nvPr/>
        </p:nvSpPr>
        <p:spPr>
          <a:xfrm>
            <a:off x="224063" y="3610398"/>
            <a:ext cx="8777093" cy="149015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000" dirty="0"/>
              <a:t> </a:t>
            </a:r>
            <a:r>
              <a:rPr lang="ru-RU" sz="1200" dirty="0">
                <a:solidFill>
                  <a:srgbClr val="002060"/>
                </a:solidFill>
              </a:rPr>
              <a:t>Участник по своему желанию </a:t>
            </a:r>
            <a:r>
              <a:rPr lang="ru-RU" sz="1200" u="sng" dirty="0">
                <a:solidFill>
                  <a:srgbClr val="002060"/>
                </a:solidFill>
              </a:rPr>
              <a:t>прослушивает аудиозапись своего ответа</a:t>
            </a:r>
            <a:r>
              <a:rPr lang="ru-RU" sz="1200" dirty="0">
                <a:solidFill>
                  <a:srgbClr val="002060"/>
                </a:solidFill>
              </a:rPr>
              <a:t> для того, чтобы убедиться, что аудиозапись произведена без сбоев, отсутствуют посторонние шумы и помехи, голоса участника итогового собеседования и собеседника отчетливо слышны.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>
                <a:solidFill>
                  <a:srgbClr val="002060"/>
                </a:solidFill>
              </a:rPr>
              <a:t>  Участник итогового собеседования может прослушать </a:t>
            </a:r>
            <a:r>
              <a:rPr lang="ru-RU" sz="1200" u="sng" dirty="0">
                <a:solidFill>
                  <a:srgbClr val="002060"/>
                </a:solidFill>
              </a:rPr>
              <a:t>часть аудиозаписи </a:t>
            </a:r>
            <a:r>
              <a:rPr lang="ru-RU" sz="1200" dirty="0">
                <a:solidFill>
                  <a:srgbClr val="002060"/>
                </a:solidFill>
              </a:rPr>
              <a:t>по своему усмотрению.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>
                <a:solidFill>
                  <a:srgbClr val="002060"/>
                </a:solidFill>
              </a:rPr>
              <a:t> В случае выявления некачественной аудиозаписи ответа участника итогового собеседования ответственный организатор образовательной организации составляет «Акт о досрочном завершении».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>
                <a:solidFill>
                  <a:srgbClr val="002060"/>
                </a:solidFill>
              </a:rPr>
              <a:t> Такому участнику предоставляется возможность </a:t>
            </a:r>
            <a:r>
              <a:rPr lang="ru-RU" sz="1200" u="sng" dirty="0">
                <a:solidFill>
                  <a:srgbClr val="002060"/>
                </a:solidFill>
              </a:rPr>
              <a:t>повторно</a:t>
            </a:r>
            <a:r>
              <a:rPr lang="ru-RU" sz="1200" dirty="0">
                <a:solidFill>
                  <a:srgbClr val="002060"/>
                </a:solidFill>
              </a:rPr>
              <a:t> пройти итоговое собеседование  в </a:t>
            </a:r>
            <a:r>
              <a:rPr lang="ru-RU" sz="1200" u="sng" dirty="0">
                <a:solidFill>
                  <a:srgbClr val="002060"/>
                </a:solidFill>
              </a:rPr>
              <a:t>дополнительные  даты </a:t>
            </a:r>
            <a:r>
              <a:rPr lang="ru-RU" sz="1200" dirty="0">
                <a:solidFill>
                  <a:srgbClr val="002060"/>
                </a:solidFill>
              </a:rPr>
              <a:t>или </a:t>
            </a:r>
            <a:r>
              <a:rPr lang="ru-RU" sz="1200" u="sng" dirty="0">
                <a:solidFill>
                  <a:srgbClr val="002060"/>
                </a:solidFill>
              </a:rPr>
              <a:t>в день проведения итогового собеседования </a:t>
            </a:r>
            <a:r>
              <a:rPr lang="ru-RU" sz="1200" dirty="0">
                <a:solidFill>
                  <a:srgbClr val="002060"/>
                </a:solidFill>
              </a:rPr>
              <a:t>с использованием другого варианта КИМ.</a:t>
            </a:r>
          </a:p>
        </p:txBody>
      </p:sp>
    </p:spTree>
    <p:extLst>
      <p:ext uri="{BB962C8B-B14F-4D97-AF65-F5344CB8AC3E}">
        <p14:creationId xmlns:p14="http://schemas.microsoft.com/office/powerpoint/2010/main" val="1102844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1" y="987574"/>
            <a:ext cx="8640763" cy="4013068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Продолжительность итогового собеседования для одного участника – 15-16 минут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Продолжительность итогового собеседования для одного участника с ОВЗ – 15+30 =45 минут </a:t>
            </a:r>
            <a:r>
              <a:rPr lang="ru-RU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(участник сам распределяет время на подготовку и ответы)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Итоговое собеседование можно пересдать в случае получения неудовлетворительного результата «незачёт», но не более двух раз в дополнительные даты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AutoNum type="arabicPeriod"/>
              <a:defRPr/>
            </a:pPr>
            <a:endParaRPr lang="ru-RU" sz="1400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F1AE31-1BE9-4246-B9B9-00201BB585CD}"/>
              </a:ext>
            </a:extLst>
          </p:cNvPr>
          <p:cNvSpPr txBox="1"/>
          <p:nvPr/>
        </p:nvSpPr>
        <p:spPr>
          <a:xfrm>
            <a:off x="-9128" y="0"/>
            <a:ext cx="913257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ВОПРОСЫ ОРГАНИЗАЦИИ </a:t>
            </a:r>
          </a:p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ИТОГОВОГО СОБЕСЕДОВАНИЯ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135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ИТОГОВОЕ СОБЕСЕДОВАНИЕ по русскому языку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15566"/>
            <a:ext cx="36181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12 февраля 2025 года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79512" y="1635646"/>
            <a:ext cx="3312368" cy="1944216"/>
          </a:xfrm>
          <a:prstGeom prst="downArrow">
            <a:avLst>
              <a:gd name="adj1" fmla="val 60447"/>
              <a:gd name="adj2" fmla="val 50000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Отсутствие по уважительной причине; «незачет»; удаление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986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12 марта 2025 года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371950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21 апреля 2025 года</a:t>
            </a: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933525" y="3977977"/>
            <a:ext cx="317896" cy="3857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9" name="Picture 2" descr="https://dnevnikmastera.ru/sites/default/files/styles/780w/public/photoart/kak_narisovat_chasy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91630"/>
            <a:ext cx="664435" cy="69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23928" y="228371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15 -16 минут</a:t>
            </a:r>
          </a:p>
        </p:txBody>
      </p:sp>
      <p:pic>
        <p:nvPicPr>
          <p:cNvPr id="11" name="Picture 2" descr="https://storage.myseldon.com/news-pict-83/830642605EFA42A7E4AB0039966184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47614"/>
            <a:ext cx="2904204" cy="156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923928" y="3363838"/>
            <a:ext cx="5040560" cy="1477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Участники с ОВЗ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(справка МСЭ, заключение ПМПК)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: особые условия; продолжительность +30 минут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843558"/>
            <a:ext cx="4544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https://fipi.ru/itogovoye-sobesedovaniye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8424" y="627534"/>
            <a:ext cx="570853" cy="8155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02DFBCE8-D0B4-4DB1-A79F-9977BD4064FE}"/>
              </a:ext>
            </a:extLst>
          </p:cNvPr>
          <p:cNvSpPr/>
          <p:nvPr/>
        </p:nvSpPr>
        <p:spPr>
          <a:xfrm>
            <a:off x="88876" y="251269"/>
            <a:ext cx="8865368" cy="147295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2CD1DCC0-F5F2-4B09-89BE-6B7DE90D85F3}"/>
              </a:ext>
            </a:extLst>
          </p:cNvPr>
          <p:cNvSpPr/>
          <p:nvPr/>
        </p:nvSpPr>
        <p:spPr>
          <a:xfrm>
            <a:off x="899592" y="1419623"/>
            <a:ext cx="7056784" cy="129614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2B65F921-5167-497F-B1EC-7AC048CCEF91}"/>
              </a:ext>
            </a:extLst>
          </p:cNvPr>
          <p:cNvSpPr/>
          <p:nvPr/>
        </p:nvSpPr>
        <p:spPr>
          <a:xfrm>
            <a:off x="86594" y="2506591"/>
            <a:ext cx="8865368" cy="135860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AAE194F9-D3ED-4B45-80EE-632329863EB4}"/>
              </a:ext>
            </a:extLst>
          </p:cNvPr>
          <p:cNvSpPr/>
          <p:nvPr/>
        </p:nvSpPr>
        <p:spPr>
          <a:xfrm>
            <a:off x="942276" y="3667885"/>
            <a:ext cx="7272808" cy="1358603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5">
            <a:extLst>
              <a:ext uri="{FF2B5EF4-FFF2-40B4-BE49-F238E27FC236}">
                <a16:creationId xmlns:a16="http://schemas.microsoft.com/office/drawing/2014/main" id="{49170569-E2CB-4802-97EC-CEE7F059B9C8}"/>
              </a:ext>
            </a:extLst>
          </p:cNvPr>
          <p:cNvSpPr/>
          <p:nvPr/>
        </p:nvSpPr>
        <p:spPr>
          <a:xfrm>
            <a:off x="88877" y="534697"/>
            <a:ext cx="2466900" cy="85041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Задание 1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Чтение текста вслух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Скругленный прямоугольник 5">
            <a:extLst>
              <a:ext uri="{FF2B5EF4-FFF2-40B4-BE49-F238E27FC236}">
                <a16:creationId xmlns:a16="http://schemas.microsoft.com/office/drawing/2014/main" id="{E2E6FB45-FD07-4C67-AD5A-E6D3281B87DC}"/>
              </a:ext>
            </a:extLst>
          </p:cNvPr>
          <p:cNvSpPr/>
          <p:nvPr/>
        </p:nvSpPr>
        <p:spPr>
          <a:xfrm>
            <a:off x="3422536" y="534695"/>
            <a:ext cx="2198048" cy="8504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2 минуты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подготовку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Скругленный прямоугольник 5">
            <a:extLst>
              <a:ext uri="{FF2B5EF4-FFF2-40B4-BE49-F238E27FC236}">
                <a16:creationId xmlns:a16="http://schemas.microsoft.com/office/drawing/2014/main" id="{F0243FC3-D79D-429A-93B0-E054BD4BBB68}"/>
              </a:ext>
            </a:extLst>
          </p:cNvPr>
          <p:cNvSpPr/>
          <p:nvPr/>
        </p:nvSpPr>
        <p:spPr>
          <a:xfrm>
            <a:off x="6660231" y="534696"/>
            <a:ext cx="1872209" cy="8504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2 минуты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ответ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Скругленный прямоугольник 5">
            <a:extLst>
              <a:ext uri="{FF2B5EF4-FFF2-40B4-BE49-F238E27FC236}">
                <a16:creationId xmlns:a16="http://schemas.microsoft.com/office/drawing/2014/main" id="{D57CF672-4599-4E75-B1E3-D01BFF848B79}"/>
              </a:ext>
            </a:extLst>
          </p:cNvPr>
          <p:cNvSpPr/>
          <p:nvPr/>
        </p:nvSpPr>
        <p:spPr>
          <a:xfrm>
            <a:off x="755576" y="1508297"/>
            <a:ext cx="2558087" cy="113536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Задание 2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Подробный пересказ текста с включением высказывания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Скругленный прямоугольник 5">
            <a:extLst>
              <a:ext uri="{FF2B5EF4-FFF2-40B4-BE49-F238E27FC236}">
                <a16:creationId xmlns:a16="http://schemas.microsoft.com/office/drawing/2014/main" id="{20E9E5C6-27DD-4C7D-B32E-90D31F9BF884}"/>
              </a:ext>
            </a:extLst>
          </p:cNvPr>
          <p:cNvSpPr/>
          <p:nvPr/>
        </p:nvSpPr>
        <p:spPr>
          <a:xfrm>
            <a:off x="3779912" y="1577319"/>
            <a:ext cx="2198048" cy="8504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2 минуты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подготовку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Скругленный прямоугольник 5">
            <a:extLst>
              <a:ext uri="{FF2B5EF4-FFF2-40B4-BE49-F238E27FC236}">
                <a16:creationId xmlns:a16="http://schemas.microsoft.com/office/drawing/2014/main" id="{D386448B-8EFE-439B-BF3D-BDB94E72BB6E}"/>
              </a:ext>
            </a:extLst>
          </p:cNvPr>
          <p:cNvSpPr/>
          <p:nvPr/>
        </p:nvSpPr>
        <p:spPr>
          <a:xfrm>
            <a:off x="6372200" y="1582168"/>
            <a:ext cx="1872208" cy="8504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3 минуты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ответ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Скругленный прямоугольник 5">
            <a:extLst>
              <a:ext uri="{FF2B5EF4-FFF2-40B4-BE49-F238E27FC236}">
                <a16:creationId xmlns:a16="http://schemas.microsoft.com/office/drawing/2014/main" id="{50098C24-2626-4121-BD43-247FD4578857}"/>
              </a:ext>
            </a:extLst>
          </p:cNvPr>
          <p:cNvSpPr/>
          <p:nvPr/>
        </p:nvSpPr>
        <p:spPr>
          <a:xfrm>
            <a:off x="86594" y="2745360"/>
            <a:ext cx="2558087" cy="85041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Задание 3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Монологическое высказывание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>
                <a16:creationId xmlns:a16="http://schemas.microsoft.com/office/drawing/2014/main" id="{E17C3024-D5D9-4F44-B6E6-DB0965FF161E}"/>
              </a:ext>
            </a:extLst>
          </p:cNvPr>
          <p:cNvSpPr/>
          <p:nvPr/>
        </p:nvSpPr>
        <p:spPr>
          <a:xfrm>
            <a:off x="3743817" y="3889411"/>
            <a:ext cx="2198048" cy="8504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без подготовки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Скругленный прямоугольник 5">
            <a:extLst>
              <a:ext uri="{FF2B5EF4-FFF2-40B4-BE49-F238E27FC236}">
                <a16:creationId xmlns:a16="http://schemas.microsoft.com/office/drawing/2014/main" id="{BF5C78AD-EC08-4D99-B2B8-E6A8EF4C0309}"/>
              </a:ext>
            </a:extLst>
          </p:cNvPr>
          <p:cNvSpPr/>
          <p:nvPr/>
        </p:nvSpPr>
        <p:spPr>
          <a:xfrm>
            <a:off x="3422536" y="2760684"/>
            <a:ext cx="2198048" cy="8504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1 минута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подготовку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>
                <a16:creationId xmlns:a16="http://schemas.microsoft.com/office/drawing/2014/main" id="{73898B26-506D-4F30-91FF-32FF9EA3FB4E}"/>
              </a:ext>
            </a:extLst>
          </p:cNvPr>
          <p:cNvSpPr/>
          <p:nvPr/>
        </p:nvSpPr>
        <p:spPr>
          <a:xfrm>
            <a:off x="6660232" y="2715767"/>
            <a:ext cx="1872208" cy="8504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3 минуты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на ответ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Скругленный прямоугольник 5">
            <a:extLst>
              <a:ext uri="{FF2B5EF4-FFF2-40B4-BE49-F238E27FC236}">
                <a16:creationId xmlns:a16="http://schemas.microsoft.com/office/drawing/2014/main" id="{1A7C062B-CF89-4490-AF3F-B487D7A0883E}"/>
              </a:ext>
            </a:extLst>
          </p:cNvPr>
          <p:cNvSpPr/>
          <p:nvPr/>
        </p:nvSpPr>
        <p:spPr>
          <a:xfrm>
            <a:off x="6352376" y="3866844"/>
            <a:ext cx="1872208" cy="8504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3 минуты 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>
                <a16:creationId xmlns:a16="http://schemas.microsoft.com/office/drawing/2014/main" id="{74FD118D-28A1-461E-9E9A-514F419CA906}"/>
              </a:ext>
            </a:extLst>
          </p:cNvPr>
          <p:cNvSpPr/>
          <p:nvPr/>
        </p:nvSpPr>
        <p:spPr>
          <a:xfrm>
            <a:off x="755396" y="3808302"/>
            <a:ext cx="2558087" cy="10839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Задание 4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Участие в диалоге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434CE5-8599-42C4-B0E6-750D18B3AF12}"/>
              </a:ext>
            </a:extLst>
          </p:cNvPr>
          <p:cNvSpPr txBox="1"/>
          <p:nvPr/>
        </p:nvSpPr>
        <p:spPr>
          <a:xfrm>
            <a:off x="0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КИМ итогового собеседования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106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799A599-0B88-4772-ACED-83181253C0FA}"/>
              </a:ext>
            </a:extLst>
          </p:cNvPr>
          <p:cNvSpPr txBox="1"/>
          <p:nvPr/>
        </p:nvSpPr>
        <p:spPr>
          <a:xfrm>
            <a:off x="1187624" y="0"/>
            <a:ext cx="7344816" cy="4001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Проведение и оценивание итогового собеседования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969470F7-BB62-4FEF-A879-D2C2679C9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13278"/>
              </p:ext>
            </p:extLst>
          </p:nvPr>
        </p:nvGraphicFramePr>
        <p:xfrm>
          <a:off x="287524" y="400110"/>
          <a:ext cx="8568952" cy="2290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374619123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3483816593"/>
                    </a:ext>
                  </a:extLst>
                </a:gridCol>
              </a:tblGrid>
              <a:tr h="41042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n w="9525">
                            <a:solidFill>
                              <a:schemeClr val="tx1"/>
                            </a:solidFill>
                          </a:ln>
                          <a:solidFill>
                            <a:schemeClr val="bg2"/>
                          </a:solidFill>
                        </a:rPr>
                        <a:t>Собеседник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n w="9525">
                            <a:solidFill>
                              <a:schemeClr val="tx1"/>
                            </a:solidFill>
                          </a:ln>
                          <a:solidFill>
                            <a:schemeClr val="bg2"/>
                          </a:solidFill>
                        </a:rPr>
                        <a:t>Эксперт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853875"/>
                  </a:ext>
                </a:extLst>
              </a:tr>
              <a:tr h="183322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Педагог, который обладает коммуникативными навыками и грамотной речью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Специализация педагога неважна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Требований к опыту работы нет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Задаёт наводящие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Только учитель русского языка и литературы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Может оценивать в процессе ответа или по окончании ИС по аудиозаписи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</a:rPr>
                        <a:t>Не имеет право вмешиваться с дополнительными вопросами и исправлениями в ответ участника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14297"/>
                  </a:ext>
                </a:extLst>
              </a:tr>
            </a:tbl>
          </a:graphicData>
        </a:graphic>
      </p:graphicFrame>
      <p:sp>
        <p:nvSpPr>
          <p:cNvPr id="9" name="Десятиугольник 8">
            <a:extLst>
              <a:ext uri="{FF2B5EF4-FFF2-40B4-BE49-F238E27FC236}">
                <a16:creationId xmlns:a16="http://schemas.microsoft.com/office/drawing/2014/main" id="{5956EFAB-91BB-48B0-9914-7A9016435EB8}"/>
              </a:ext>
            </a:extLst>
          </p:cNvPr>
          <p:cNvSpPr/>
          <p:nvPr/>
        </p:nvSpPr>
        <p:spPr>
          <a:xfrm>
            <a:off x="1486558" y="2739969"/>
            <a:ext cx="529158" cy="488087"/>
          </a:xfrm>
          <a:prstGeom prst="decag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F446B4-565F-49FA-B7E7-708D3FE0B596}"/>
              </a:ext>
            </a:extLst>
          </p:cNvPr>
          <p:cNvSpPr txBox="1"/>
          <p:nvPr/>
        </p:nvSpPr>
        <p:spPr>
          <a:xfrm>
            <a:off x="2123728" y="2802612"/>
            <a:ext cx="4392488" cy="3693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баллов – максимум за собеседование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3" name="Таблица 13">
            <a:extLst>
              <a:ext uri="{FF2B5EF4-FFF2-40B4-BE49-F238E27FC236}">
                <a16:creationId xmlns:a16="http://schemas.microsoft.com/office/drawing/2014/main" id="{E0798A24-5B36-4D44-A37C-4C28BF644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29165"/>
              </p:ext>
            </p:extLst>
          </p:nvPr>
        </p:nvGraphicFramePr>
        <p:xfrm>
          <a:off x="467544" y="3391345"/>
          <a:ext cx="309634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051">
                  <a:extLst>
                    <a:ext uri="{9D8B030D-6E8A-4147-A177-3AD203B41FA5}">
                      <a16:colId xmlns:a16="http://schemas.microsoft.com/office/drawing/2014/main" val="4019675821"/>
                    </a:ext>
                  </a:extLst>
                </a:gridCol>
                <a:gridCol w="2085293">
                  <a:extLst>
                    <a:ext uri="{9D8B030D-6E8A-4147-A177-3AD203B41FA5}">
                      <a16:colId xmlns:a16="http://schemas.microsoft.com/office/drawing/2014/main" val="2930026216"/>
                    </a:ext>
                  </a:extLst>
                </a:gridCol>
              </a:tblGrid>
              <a:tr h="299141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Задание 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</a:rPr>
                        <a:t>Максимум 3 балла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337034"/>
                  </a:ext>
                </a:extLst>
              </a:tr>
              <a:tr h="299141">
                <a:tc>
                  <a:txBody>
                    <a:bodyPr/>
                    <a:lstStyle/>
                    <a:p>
                      <a:r>
                        <a:rPr lang="ru-RU" sz="1400" dirty="0"/>
                        <a:t>Задание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Максимум 4 баллов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29365"/>
                  </a:ext>
                </a:extLst>
              </a:tr>
              <a:tr h="151986">
                <a:tc>
                  <a:txBody>
                    <a:bodyPr/>
                    <a:lstStyle/>
                    <a:p>
                      <a:r>
                        <a:rPr lang="ru-RU" sz="1400" dirty="0"/>
                        <a:t>Задание 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Максимум 3 балла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346659"/>
                  </a:ext>
                </a:extLst>
              </a:tr>
              <a:tr h="299141">
                <a:tc>
                  <a:txBody>
                    <a:bodyPr/>
                    <a:lstStyle/>
                    <a:p>
                      <a:r>
                        <a:rPr lang="ru-RU" sz="1400" dirty="0"/>
                        <a:t>Задание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Максимум 3 балла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103524"/>
                  </a:ext>
                </a:extLst>
              </a:tr>
            </a:tbl>
          </a:graphicData>
        </a:graphic>
      </p:graphicFrame>
      <p:sp>
        <p:nvSpPr>
          <p:cNvPr id="14" name="Десятиугольник 13">
            <a:extLst>
              <a:ext uri="{FF2B5EF4-FFF2-40B4-BE49-F238E27FC236}">
                <a16:creationId xmlns:a16="http://schemas.microsoft.com/office/drawing/2014/main" id="{70C1CD3F-C1C0-4B5A-9B66-4B28B1876A4E}"/>
              </a:ext>
            </a:extLst>
          </p:cNvPr>
          <p:cNvSpPr/>
          <p:nvPr/>
        </p:nvSpPr>
        <p:spPr>
          <a:xfrm>
            <a:off x="3707904" y="3836537"/>
            <a:ext cx="432048" cy="369332"/>
          </a:xfrm>
          <a:prstGeom prst="decag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7D7DBF-6D85-4D01-9275-415F596B5C09}"/>
              </a:ext>
            </a:extLst>
          </p:cNvPr>
          <p:cNvSpPr txBox="1"/>
          <p:nvPr/>
        </p:nvSpPr>
        <p:spPr>
          <a:xfrm>
            <a:off x="4283968" y="3738761"/>
            <a:ext cx="4572508" cy="523220"/>
          </a:xfrm>
          <a:prstGeom prst="rect">
            <a:avLst/>
          </a:prstGeom>
          <a:noFill/>
          <a:ln w="19050">
            <a:solidFill>
              <a:srgbClr val="C00000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 дополнительных баллов за грамотность и фактическую точность речи в заданиях 1 - 4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09D829-FDF1-4E2F-9360-9BDC9A162E48}"/>
              </a:ext>
            </a:extLst>
          </p:cNvPr>
          <p:cNvSpPr txBox="1"/>
          <p:nvPr/>
        </p:nvSpPr>
        <p:spPr>
          <a:xfrm>
            <a:off x="755576" y="4743390"/>
            <a:ext cx="7632848" cy="33855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получить «зачёт» необходимо набрать 10 баллов из 20-ти возможных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15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357950" y="0"/>
            <a:ext cx="2714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сведения</a:t>
            </a:r>
            <a:endParaRPr lang="ru-RU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2FD525-84CF-4EAF-88A6-1A0E53C108BF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Корректировка системы оценивания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6E1A46-8C1B-4F96-8D95-50F119AE2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699543"/>
            <a:ext cx="8352928" cy="187220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F3B17AD-023F-41D4-B072-FD927D2C7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571750"/>
            <a:ext cx="828091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46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286512" y="0"/>
            <a:ext cx="2786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Категории участников</a:t>
            </a:r>
            <a:endParaRPr lang="ru-RU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8D9E70-42B4-4DFA-B89B-76033DC1ADC8}"/>
              </a:ext>
            </a:extLst>
          </p:cNvPr>
          <p:cNvSpPr txBox="1"/>
          <p:nvPr/>
        </p:nvSpPr>
        <p:spPr>
          <a:xfrm>
            <a:off x="395535" y="555526"/>
            <a:ext cx="838771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699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*Итоговое собеседование в дистанционной форме может проводиться для следующих категорий участников:</a:t>
            </a:r>
          </a:p>
          <a:p>
            <a:pPr indent="469900" algn="just"/>
            <a:endParaRPr lang="ru-RU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обучающихся, осваивающих образовательные программы основного общего образования с применением дистанционных образовательных технологий;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обучающихся (или находящихся) по состоянию здоровья на дому, в образовательных организациях, в том числе санаторно-курортных, в которых проводятся необходимые лечебные, реабилитационные и оздоровительные мероприятия для нуждающихся в длительном лечении;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участников итогового собеседования, соблюдающих карантинные меры, в том числе в связи с неблагоприятной эпидемиологической ситуации, и не имеющих возможности прибыть в места проведения итогового собеседования;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участников итогового собеседования с ОВЗ, детей-инвалидов и инвалидов, не имеющих по уважительным причинам возможности участвовать в итоговом собеседовании в очной форме.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71074-4744-4E7B-9A87-FBABB70A2D29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Итоговое собеседование в дистанционной форме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365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508104" y="0"/>
            <a:ext cx="35644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 в дистанционном формате</a:t>
            </a:r>
            <a:endParaRPr lang="ru-RU" sz="1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9D5839-946B-468E-BA5A-84FE7F8BB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771551"/>
            <a:ext cx="8208912" cy="4032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881B22-C26D-43BA-ACA3-73F6D3BFBB35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Итоговое собеседование в дистанционной форме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94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832812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857239"/>
            <a:ext cx="6196823" cy="3571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u="sng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ЗАПРЕЩАЕТСЯ</a:t>
            </a:r>
            <a:r>
              <a:rPr lang="ru-RU" sz="3200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:</a:t>
            </a:r>
          </a:p>
          <a:p>
            <a:pPr algn="ctr"/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69875" indent="-269875"/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-  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Иметь при себе средства связи;</a:t>
            </a:r>
          </a:p>
          <a:p>
            <a:pPr marL="269875"/>
            <a:r>
              <a:rPr lang="ru-RU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электронно-вычислительную технику, фото-, аудио- и видеоаппаратуру и иные средства хранения и передачи информации;</a:t>
            </a:r>
          </a:p>
          <a:p>
            <a:pPr marL="269875"/>
            <a:endParaRPr lang="ru-RU" dirty="0">
              <a:solidFill>
                <a:srgbClr val="00206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Выносить из аудитории на бумажном или электронном носителях, фотографировать, переписывать задания КИМ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429388" y="1214428"/>
            <a:ext cx="2878938" cy="2741374"/>
            <a:chOff x="6326103" y="2098638"/>
            <a:chExt cx="2878938" cy="2741374"/>
          </a:xfrm>
        </p:grpSpPr>
        <p:pic>
          <p:nvPicPr>
            <p:cNvPr id="12" name="Picture 2" descr="Картинки по запросу запрет фото видеосъемки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4943" b="93916" l="10000" r="90000">
                          <a14:foregroundMark x1="48571" y1="5703" x2="52286" y2="4943"/>
                          <a14:foregroundMark x1="44857" y1="93916" x2="52000" y2="93916"/>
                          <a14:foregroundMark x1="63714" y1="39544" x2="69143" y2="48289"/>
                          <a14:foregroundMark x1="30571" y1="56274" x2="35429" y2="58555"/>
                          <a14:foregroundMark x1="47429" y1="37643" x2="54000" y2="3536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0330" y="2227276"/>
              <a:ext cx="1684711" cy="1265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Похожее изображение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28125" y1="26667" x2="73750" y2="70417"/>
                          <a14:foregroundMark x1="32083" y1="42917" x2="71250" y2="57917"/>
                          <a14:foregroundMark x1="71250" y1="57917" x2="71458" y2="59375"/>
                          <a14:foregroundMark x1="49792" y1="33750" x2="53125" y2="34583"/>
                          <a14:foregroundMark x1="63750" y1="35833" x2="68542" y2="36250"/>
                          <a14:foregroundMark x1="48542" y1="35208" x2="52292" y2="35000"/>
                          <a14:foregroundMark x1="42083" y1="47292" x2="50833" y2="58125"/>
                          <a14:foregroundMark x1="31667" y1="61458" x2="45208" y2="63542"/>
                          <a14:foregroundMark x1="45208" y1="63542" x2="67292" y2="62917"/>
                          <a14:foregroundMark x1="67292" y1="62917" x2="71458" y2="61250"/>
                          <a14:foregroundMark x1="38750" y1="55833" x2="56250" y2="54792"/>
                          <a14:foregroundMark x1="51875" y1="41875" x2="61042" y2="47292"/>
                          <a14:foregroundMark x1="52292" y1="45208" x2="58750" y2="51250"/>
                          <a14:foregroundMark x1="60000" y1="41667" x2="64375" y2="52708"/>
                          <a14:foregroundMark x1="31042" y1="51458" x2="60000" y2="49375"/>
                          <a14:foregroundMark x1="60000" y1="49375" x2="65417" y2="47500"/>
                          <a14:foregroundMark x1="66042" y1="44583" x2="33958" y2="58958"/>
                          <a14:foregroundMark x1="37292" y1="61458" x2="63333" y2="55833"/>
                          <a14:foregroundMark x1="42708" y1="64167" x2="64167" y2="61250"/>
                          <a14:foregroundMark x1="50452" y1="64945" x2="58750" y2="62917"/>
                          <a14:foregroundMark x1="48333" y1="60833" x2="57500" y2="58333"/>
                          <a14:foregroundMark x1="47708" y1="37083" x2="57500" y2="41875"/>
                          <a14:foregroundMark x1="57500" y1="41875" x2="58125" y2="41875"/>
                          <a14:foregroundMark x1="51458" y1="39583" x2="58125" y2="40417"/>
                          <a14:foregroundMark x1="45417" y1="63958" x2="56667" y2="63542"/>
                          <a14:foregroundMark x1="56667" y1="63542" x2="59583" y2="61667"/>
                          <a14:foregroundMark x1="43410" y1="65208" x2="42917" y2="65208"/>
                          <a14:foregroundMark x1="55417" y1="65208" x2="50285" y2="65208"/>
                          <a14:foregroundMark x1="52083" y1="65208" x2="58958" y2="63333"/>
                          <a14:foregroundMark x1="57500" y1="64167" x2="60000" y2="64792"/>
                          <a14:foregroundMark x1="43423" y1="65187" x2="41875" y2="65208"/>
                          <a14:foregroundMark x1="57083" y1="65000" x2="50359" y2="65092"/>
                          <a14:foregroundMark x1="50153" y1="65415" x2="55417" y2="65208"/>
                          <a14:foregroundMark x1="55417" y1="65208" x2="58125" y2="65208"/>
                          <a14:foregroundMark x1="58958" y1="65625" x2="49649" y2="66207"/>
                          <a14:foregroundMark x1="45208" y1="64167" x2="47500" y2="64167"/>
                          <a14:foregroundMark x1="46667" y1="65833" x2="46250" y2="65833"/>
                          <a14:foregroundMark x1="48125" y1="66042" x2="48125" y2="66042"/>
                          <a14:foregroundMark x1="64375" y1="35625" x2="68750" y2="35625"/>
                          <a14:backgroundMark x1="47596" y1="67292" x2="48958" y2="67292"/>
                          <a14:backgroundMark x1="42083" y1="67292" x2="47179" y2="67292"/>
                          <a14:backgroundMark x1="42708" y1="67083" x2="40417" y2="670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6103" y="2098638"/>
              <a:ext cx="1523216" cy="1523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" descr="Картинки по запросу instruction icon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32750" y1="37250" x2="30625" y2="51125"/>
                          <a14:foregroundMark x1="30625" y1="51125" x2="33375" y2="57875"/>
                          <a14:foregroundMark x1="33375" y1="57875" x2="51000" y2="62375"/>
                          <a14:foregroundMark x1="28000" y1="41375" x2="28250" y2="61250"/>
                          <a14:foregroundMark x1="30250" y1="59875" x2="33250" y2="57500"/>
                          <a14:foregroundMark x1="30500" y1="56875" x2="31750" y2="39500"/>
                          <a14:foregroundMark x1="30250" y1="50375" x2="31250" y2="43125"/>
                          <a14:foregroundMark x1="31250" y1="43125" x2="30500" y2="41375"/>
                          <a14:foregroundMark x1="30375" y1="39875" x2="30000" y2="38250"/>
                          <a14:foregroundMark x1="30375" y1="40375" x2="29625" y2="38125"/>
                          <a14:foregroundMark x1="32625" y1="38625" x2="39875" y2="53750"/>
                          <a14:foregroundMark x1="39875" y1="53750" x2="49500" y2="61375"/>
                          <a14:foregroundMark x1="29375" y1="62000" x2="55375" y2="43625"/>
                          <a14:foregroundMark x1="55375" y1="43625" x2="67625" y2="37500"/>
                          <a14:foregroundMark x1="34000" y1="37625" x2="34125" y2="54250"/>
                          <a14:foregroundMark x1="30875" y1="43625" x2="66750" y2="47875"/>
                          <a14:foregroundMark x1="37250" y1="45875" x2="44875" y2="44000"/>
                          <a14:foregroundMark x1="71375" y1="62250" x2="62000" y2="49625"/>
                          <a14:foregroundMark x1="62000" y1="49625" x2="51875" y2="41750"/>
                          <a14:foregroundMark x1="57750" y1="54000" x2="64500" y2="50125"/>
                          <a14:foregroundMark x1="50375" y1="62000" x2="56625" y2="60000"/>
                          <a14:foregroundMark x1="61500" y1="58500" x2="67125" y2="58250"/>
                          <a14:foregroundMark x1="69125" y1="59000" x2="70375" y2="38625"/>
                          <a14:foregroundMark x1="64375" y1="39125" x2="67500" y2="40000"/>
                          <a14:foregroundMark x1="67000" y1="40125" x2="66750" y2="49125"/>
                          <a14:foregroundMark x1="62500" y1="39375" x2="52250" y2="40750"/>
                          <a14:foregroundMark x1="52375" y1="54875" x2="53625" y2="58500"/>
                          <a14:foregroundMark x1="47625" y1="43625" x2="43000" y2="40000"/>
                          <a14:foregroundMark x1="69500" y1="38125" x2="70000" y2="40875"/>
                        </a14:backgroundRemoval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7162" y="3357855"/>
              <a:ext cx="1482157" cy="1482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" descr="Картинки по запросу запрет телефона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3385" b="93099" l="4297" r="94271">
                          <a14:foregroundMark x1="35417" y1="21354" x2="54167" y2="70052"/>
                          <a14:foregroundMark x1="54167" y1="70052" x2="63542" y2="80990"/>
                          <a14:foregroundMark x1="63542" y1="80990" x2="64974" y2="78906"/>
                          <a14:foregroundMark x1="21224" y1="77083" x2="27734" y2="69792"/>
                          <a14:foregroundMark x1="27734" y1="69792" x2="47396" y2="56771"/>
                          <a14:foregroundMark x1="47396" y1="56771" x2="80990" y2="20703"/>
                          <a14:foregroundMark x1="62630" y1="9766" x2="54688" y2="6510"/>
                          <a14:foregroundMark x1="54688" y1="6510" x2="39063" y2="6771"/>
                          <a14:foregroundMark x1="39063" y1="6771" x2="25130" y2="11068"/>
                          <a14:foregroundMark x1="25130" y1="11068" x2="24410" y2="11553"/>
                          <a14:foregroundMark x1="16238" y1="18765" x2="10286" y2="26823"/>
                          <a14:foregroundMark x1="10286" y1="26823" x2="5469" y2="40625"/>
                          <a14:foregroundMark x1="5469" y1="40625" x2="5599" y2="55599"/>
                          <a14:foregroundMark x1="5599" y1="55599" x2="7682" y2="62240"/>
                          <a14:foregroundMark x1="7682" y1="62240" x2="8854" y2="63932"/>
                          <a14:foregroundMark x1="7161" y1="56510" x2="9635" y2="35026"/>
                          <a14:foregroundMark x1="9635" y1="35026" x2="13021" y2="27214"/>
                          <a14:foregroundMark x1="13021" y1="27214" x2="23698" y2="17448"/>
                          <a14:foregroundMark x1="23698" y1="17448" x2="36719" y2="9896"/>
                          <a14:foregroundMark x1="36719" y1="9896" x2="52214" y2="7422"/>
                          <a14:foregroundMark x1="52214" y1="7422" x2="65495" y2="10417"/>
                          <a14:foregroundMark x1="65104" y1="7161" x2="53450" y2="4330"/>
                          <a14:foregroundMark x1="4297" y1="54688" x2="4297" y2="44922"/>
                          <a14:foregroundMark x1="7031" y1="50911" x2="13021" y2="71615"/>
                          <a14:foregroundMark x1="13021" y1="71615" x2="22526" y2="85417"/>
                          <a14:foregroundMark x1="50130" y1="92839" x2="77344" y2="85026"/>
                          <a14:foregroundMark x1="77344" y1="85026" x2="83984" y2="79427"/>
                          <a14:foregroundMark x1="83984" y1="79427" x2="94531" y2="50260"/>
                          <a14:foregroundMark x1="94531" y1="50260" x2="94401" y2="43229"/>
                          <a14:foregroundMark x1="94401" y1="43229" x2="88411" y2="28255"/>
                          <a14:foregroundMark x1="88411" y1="28255" x2="73698" y2="11849"/>
                          <a14:foregroundMark x1="73698" y1="11849" x2="62109" y2="9375"/>
                          <a14:foregroundMark x1="39453" y1="93620" x2="47005" y2="92448"/>
                          <a14:foregroundMark x1="47005" y1="92448" x2="59115" y2="93099"/>
                          <a14:foregroundMark x1="48177" y1="74609" x2="51953" y2="77865"/>
                          <a14:foregroundMark x1="52541" y1="4497" x2="53516" y2="4688"/>
                          <a14:foregroundMark x1="43750" y1="4688" x2="44922" y2="4475"/>
                          <a14:foregroundMark x1="52584" y1="3728" x2="52995" y2="3776"/>
                          <a14:backgroundMark x1="13672" y1="17448" x2="24349" y2="10156"/>
                          <a14:backgroundMark x1="16927" y1="17188" x2="20052" y2="14453"/>
                          <a14:backgroundMark x1="24349" y1="11458" x2="22917" y2="11458"/>
                          <a14:backgroundMark x1="45964" y1="2995" x2="50653" y2="3702"/>
                          <a14:backgroundMark x1="50391" y1="2474" x2="52865" y2="3385"/>
                          <a14:backgroundMark x1="52734" y1="3776" x2="52734" y2="377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745963" y="3482209"/>
              <a:ext cx="1233447" cy="1233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9CF0CCC-378D-43C4-895C-A3AB0E581800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 время проведения итогового собеседования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4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4851575"/>
            <a:ext cx="9146437" cy="29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1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660" y="1"/>
            <a:ext cx="715425" cy="64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6D6F8D-AA3C-41C5-9EDF-3BB7382E5C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6427" y="843558"/>
            <a:ext cx="6684561" cy="379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35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500694" y="0"/>
            <a:ext cx="3571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Форма для ввода результатов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558725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личный кабинет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b="1" dirty="0">
                <a:solidFill>
                  <a:srgbClr val="002060"/>
                </a:solidFill>
              </a:rPr>
              <a:t>образовательной организации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</a:rPr>
              <a:t>(сайт </a:t>
            </a:r>
            <a:r>
              <a:rPr lang="ru-RU" sz="1600" u="sng" dirty="0">
                <a:solidFill>
                  <a:srgbClr val="002060"/>
                </a:solidFill>
                <a:hlinkClick r:id="rId3"/>
              </a:rPr>
              <a:t>http://egechita.ru</a:t>
            </a:r>
            <a:r>
              <a:rPr lang="ru-RU" sz="1600" dirty="0">
                <a:solidFill>
                  <a:srgbClr val="002060"/>
                </a:solidFill>
              </a:rPr>
              <a:t>)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44A229-A096-4CF0-B30D-FDF8907D7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3" y="555526"/>
            <a:ext cx="8280921" cy="40031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161983-4A2D-42DC-81E4-20D3AF889A1D}"/>
              </a:ext>
            </a:extLst>
          </p:cNvPr>
          <p:cNvSpPr txBox="1"/>
          <p:nvPr/>
        </p:nvSpPr>
        <p:spPr>
          <a:xfrm>
            <a:off x="5715" y="8363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Форма для ввода результатов итогового собеседования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286512" y="0"/>
            <a:ext cx="2786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Категории участников</a:t>
            </a:r>
            <a:endParaRPr lang="ru-RU" sz="16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4E2BBE-6F1F-440E-BFC1-5AC6EF06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625" y="114320"/>
            <a:ext cx="6408712" cy="50200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8B14E4-2299-4B0D-802E-499FC1998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3" y="3435846"/>
            <a:ext cx="374083" cy="387183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1163A884-18FE-49C9-B36C-DE829224DF0D}"/>
              </a:ext>
            </a:extLst>
          </p:cNvPr>
          <p:cNvSpPr/>
          <p:nvPr/>
        </p:nvSpPr>
        <p:spPr>
          <a:xfrm>
            <a:off x="1014625" y="2514600"/>
            <a:ext cx="2117216" cy="34518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13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64088" y="987574"/>
          <a:ext cx="3600400" cy="3862227"/>
        </p:xfrm>
        <a:graphic>
          <a:graphicData uri="http://schemas.openxmlformats.org/drawingml/2006/table">
            <a:tbl>
              <a:tblPr/>
              <a:tblGrid>
                <a:gridCol w="2678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7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Категория участника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 категории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слепые, </a:t>
                      </a:r>
                      <a:r>
                        <a:rPr lang="ru-RU" sz="900" dirty="0" err="1">
                          <a:latin typeface="Times New Roman"/>
                          <a:ea typeface="Times New Roman"/>
                          <a:cs typeface="Times New Roman"/>
                        </a:rPr>
                        <a:t>поздноослепшие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 участники;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4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слабовидящие участники;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7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глухие, позднооглохшие участники;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слабослышащие участники;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участники  с тяжелыми нарушениями речи;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участники  с нарушениями опорно-двигательного аппарата;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13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участники  с задержкой психического развития;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участники с расстройствами аутистического спектра;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38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иные категории участников с ОВЗ (диабет, онкология, астма, порок сердца, энурез, язва и др.).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82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участники без ОВЗ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287" marR="512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9F253F5-597D-40C4-831C-AFFF38C06A9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2" y="771550"/>
            <a:ext cx="3699128" cy="4176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3" name="Овал 12">
            <a:extLst>
              <a:ext uri="{FF2B5EF4-FFF2-40B4-BE49-F238E27FC236}">
                <a16:creationId xmlns:a16="http://schemas.microsoft.com/office/drawing/2014/main" id="{0DEC4053-99E1-449F-A5ED-F5E0AAA67AD1}"/>
              </a:ext>
            </a:extLst>
          </p:cNvPr>
          <p:cNvSpPr/>
          <p:nvPr/>
        </p:nvSpPr>
        <p:spPr>
          <a:xfrm>
            <a:off x="179512" y="879562"/>
            <a:ext cx="39955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7EED8C28-9C38-4133-8EC4-22EA009248A8}"/>
              </a:ext>
            </a:extLst>
          </p:cNvPr>
          <p:cNvCxnSpPr>
            <a:cxnSpLocks/>
          </p:cNvCxnSpPr>
          <p:nvPr/>
        </p:nvCxnSpPr>
        <p:spPr>
          <a:xfrm flipH="1" flipV="1">
            <a:off x="579070" y="995574"/>
            <a:ext cx="7521322" cy="352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одержимое 2">
            <a:extLst>
              <a:ext uri="{FF2B5EF4-FFF2-40B4-BE49-F238E27FC236}">
                <a16:creationId xmlns:a16="http://schemas.microsoft.com/office/drawing/2014/main" id="{E19EB0B7-6A01-40DE-942F-FEF94D9EAFC7}"/>
              </a:ext>
            </a:extLst>
          </p:cNvPr>
          <p:cNvSpPr txBox="1">
            <a:spLocks/>
          </p:cNvSpPr>
          <p:nvPr/>
        </p:nvSpPr>
        <p:spPr>
          <a:xfrm>
            <a:off x="158492" y="339502"/>
            <a:ext cx="3621420" cy="33993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ru-RU" sz="21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Протокол по оцениванию участников итогового собеседования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776B92-6F8E-41C1-A4B9-BD878FC47F8A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Формы для проведения итогового собеседования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955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7" y="0"/>
            <a:ext cx="9146437" cy="35717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851920" y="0"/>
            <a:ext cx="5220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Инструкция для муниципального координатора</a:t>
            </a:r>
            <a:endParaRPr lang="ru-RU" sz="16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36820"/>
              </p:ext>
            </p:extLst>
          </p:nvPr>
        </p:nvGraphicFramePr>
        <p:xfrm>
          <a:off x="0" y="357173"/>
          <a:ext cx="9001156" cy="4811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1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33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Действия</a:t>
                      </a:r>
                    </a:p>
                  </a:txBody>
                  <a:tcPr anchor="ctr"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Сроки </a:t>
                      </a:r>
                    </a:p>
                  </a:txBody>
                  <a:tcPr anchor="ctr"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846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Изучение нормативно-правовых, инструктивно-методических документов</a:t>
                      </a: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Январь 2025 г.</a:t>
                      </a: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789">
                <a:tc>
                  <a:txBody>
                    <a:bodyPr/>
                    <a:lstStyle/>
                    <a:p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Внесение в РИС сведений об участниках итогового собеседования 12 февраля</a:t>
                      </a:r>
                    </a:p>
                  </a:txBody>
                  <a:tcPr anchor="ctr"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28.01.2025</a:t>
                      </a:r>
                    </a:p>
                  </a:txBody>
                  <a:tcPr anchor="ctr"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7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Предоставление в КЦОКО информации об обучающихся 9-х классов с ограниченными возможностями здоровья, обучающихся детях-инвалидах и инвалидах (письмо ГУ «КЦОКО Забайкальского края» от 05.12.2024 г. № 265). </a:t>
                      </a:r>
                    </a:p>
                  </a:txBody>
                  <a:tcPr marL="68580" marR="68580" marT="0" marB="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27.01.2025</a:t>
                      </a:r>
                    </a:p>
                    <a:p>
                      <a:pPr algn="l"/>
                      <a:endParaRPr lang="ru-RU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007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Получение форм (из РИС или из РЦОИ) для проведения итогового собеседования и передача их в образовательные организации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</a:t>
                      </a:r>
                      <a:r>
                        <a:rPr lang="ru-RU" sz="1200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позднее чем за 1 день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61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Получение из РЦОИ КИМ и других материалов для проведения итогового собеседования, передача их в образовательные организации</a:t>
                      </a:r>
                    </a:p>
                    <a:p>
                      <a:pPr algn="just"/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Обеспечение контроля  подготовки и проведения ИС-9 в образовательных организациях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8:00 12.02.2025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7047"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Внесение количественных данных о проведении итогового собеседования</a:t>
                      </a:r>
                    </a:p>
                    <a:p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-  в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часть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Google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–Таблицы</a:t>
                      </a:r>
                    </a:p>
                    <a:p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- во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II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часть </a:t>
                      </a:r>
                      <a:r>
                        <a:rPr lang="en-US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Google </a:t>
                      </a:r>
                      <a:r>
                        <a:rPr lang="ru-RU" sz="1200" kern="1200" dirty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–Таблицы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12.02.2025</a:t>
                      </a:r>
                    </a:p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17.02.2025</a:t>
                      </a: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2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Передача в РЦОИ  </a:t>
                      </a:r>
                      <a:r>
                        <a:rPr lang="ru-RU" sz="12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аудиофайлов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с записями ответов участников ИС-9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17.02.2025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16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Обеспечение контроля внесения в личных кабинетах образовательных организаций сведений о результатах ИС-9 (сайт </a:t>
                      </a:r>
                      <a:r>
                        <a:rPr lang="ru-RU" sz="1200" u="sng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4"/>
                        </a:rPr>
                        <a:t>http://egechita.ru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17.02.2025</a:t>
                      </a: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16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Сбор сведений из ОО об участниках итогового собеседования,</a:t>
                      </a:r>
                      <a:r>
                        <a:rPr lang="ru-RU" sz="12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на 12 марта,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планирование в РИС</a:t>
                      </a:r>
                    </a:p>
                  </a:txBody>
                  <a:tcPr marL="68580" marR="68580" marT="0" marB="0" anchor="ctr"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не позднее 20.02.2025</a:t>
                      </a:r>
                    </a:p>
                    <a:p>
                      <a:pPr algn="l"/>
                      <a:endParaRPr lang="ru-RU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1" y="771550"/>
            <a:ext cx="8640763" cy="4229091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6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Федеральные: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 eaLnBrk="1" fontAlgn="auto" hangingPunct="1">
              <a:spcAft>
                <a:spcPts val="0"/>
              </a:spcAft>
              <a:buAutoNum type="arabicPeriod"/>
              <a:defRPr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Приказ </a:t>
            </a:r>
            <a:r>
              <a:rPr lang="ru-RU" sz="1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Минпросвещения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России и </a:t>
            </a:r>
            <a:r>
              <a:rPr lang="ru-RU" sz="14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Рособрнадзора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от 04.04.2023 № 232/551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«Об  утверждении Порядка проведения государственной итоговой аттестации по образовательным программам основного общего образования»;</a:t>
            </a:r>
          </a:p>
          <a:p>
            <a:pPr algn="just" eaLnBrk="1" fontAlgn="auto" hangingPunct="1">
              <a:spcAft>
                <a:spcPts val="0"/>
              </a:spcAft>
              <a:buAutoNum type="arabicPeriod"/>
              <a:defRPr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Письмо Рособрнадзора от 29.10.2024 г. № 02-311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направлении для использования в работе Рекомендаций по организации и проведению итогового собеседования по русскому языку в 2025 году»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6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Региональные:</a:t>
            </a:r>
          </a:p>
          <a:p>
            <a:pPr algn="just" eaLnBrk="1" fontAlgn="auto" hangingPunct="1">
              <a:spcAft>
                <a:spcPts val="0"/>
              </a:spcAft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Приказ Минобразования Забайкальского края от 12.12.2024 № 1029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«Об утверждении сроков  и мест регистрации, форм заявлений для участия в государственной итоговой аттестации по программам основного общего образования и в итоговом собеседовании по русскому языку на территории Забайкальского края в 2024/2025 учебном году»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Приказ Минобразования Забайкальского края от 24.12.2024 № 1080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проведении итогового собеседования по русскому языку на территории Забайкальского края в 2025 году»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Приказ Минобразования Забайкальского края от 12.12.2024 № 1028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«Об утверждении  форм проведения итогового собеседования по русскому языку,  минимального количества баллов для получения «зачета» и шкал оценивания для участников с ограниченными возможностями здоровья, участников детей-инвалидов и инвалидов» 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AutoNum type="arabicPeriod"/>
              <a:defRPr/>
            </a:pPr>
            <a:endParaRPr lang="ru-RU" sz="1400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7" y="0"/>
            <a:ext cx="9146437" cy="500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0"/>
            <a:ext cx="9144000" cy="7715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Нормативно-правовые и методические документы,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регламентирующие проведение  итогового собеседования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9FBFE60-0A49-4843-87C1-EADDB8326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67494"/>
            <a:ext cx="4032448" cy="46807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53E3AD0-8F6B-43FB-A850-467C4F33E4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7020" y="267494"/>
            <a:ext cx="4567468" cy="46807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631C7457-133D-4628-B0A6-58490D0D52DA}"/>
              </a:ext>
            </a:extLst>
          </p:cNvPr>
          <p:cNvCxnSpPr>
            <a:cxnSpLocks/>
          </p:cNvCxnSpPr>
          <p:nvPr/>
        </p:nvCxnSpPr>
        <p:spPr>
          <a:xfrm flipV="1">
            <a:off x="3059832" y="987574"/>
            <a:ext cx="1337188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10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3478"/>
            <a:ext cx="61926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Овал 16"/>
          <p:cNvSpPr/>
          <p:nvPr/>
        </p:nvSpPr>
        <p:spPr>
          <a:xfrm>
            <a:off x="827584" y="2283718"/>
            <a:ext cx="114300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27584" y="4227934"/>
            <a:ext cx="114300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2051720" y="2931790"/>
            <a:ext cx="4392488" cy="136815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051720" y="123478"/>
            <a:ext cx="4392488" cy="22322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FA32B2B-6326-4695-882C-361BC1BC9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123478"/>
            <a:ext cx="2592288" cy="25922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1D1984-5ABF-4562-B3B0-97A07183D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208" y="2813185"/>
            <a:ext cx="2592288" cy="21348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11430"/>
            <a:ext cx="9144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ДОПУСК К ГИА-9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131590"/>
            <a:ext cx="8064500" cy="1955700"/>
          </a:xfrm>
          <a:prstGeom prst="round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ОБУЧАЮЩИЕСЯ 9 классов </a:t>
            </a:r>
          </a:p>
          <a:p>
            <a:pPr marL="342900" indent="-342900" algn="ctr" eaLnBrk="1" hangingPunct="1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не имеющие академической задолженности,</a:t>
            </a: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выполнившие учебный план в полном объеме</a:t>
            </a:r>
          </a:p>
          <a:p>
            <a:pPr marL="342900" indent="-342900" algn="ctr" eaLnBrk="1" hangingPunct="1"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получившие «зачет» по итоговому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ctr" eaLnBrk="1" hangingPunct="1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собеседованию по русскому языку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3651870"/>
            <a:ext cx="8066088" cy="1195570"/>
          </a:xfrm>
          <a:prstGeom prst="round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ДОПУСК К ЭКЗАМЕНАМ</a:t>
            </a: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по решению Педагогического совета</a:t>
            </a: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образовательной организации</a:t>
            </a: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1869629" y="809625"/>
            <a:ext cx="317896" cy="3857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1797621" y="3329905"/>
            <a:ext cx="317896" cy="385763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02417"/>
              </p:ext>
            </p:extLst>
          </p:nvPr>
        </p:nvGraphicFramePr>
        <p:xfrm>
          <a:off x="714349" y="771550"/>
          <a:ext cx="7858179" cy="4320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93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27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Основная дата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Дополнительные даты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65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12 февраля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 марта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года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 апреля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года</a:t>
                      </a: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8909">
                <a:tc gridSpan="3">
                  <a:txBody>
                    <a:bodyPr/>
                    <a:lstStyle/>
                    <a:p>
                      <a:pPr marL="285750" indent="-285750" algn="ctr">
                        <a:buClr>
                          <a:srgbClr val="FF0000"/>
                        </a:buClr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Заявления на участие в итоговом собеседовании подают:</a:t>
                      </a:r>
                    </a:p>
                    <a:p>
                      <a:pPr marL="285750" indent="-285750" algn="ctr">
                        <a:buClr>
                          <a:srgbClr val="FF0000"/>
                        </a:buClr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обучающиеся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 - в образовательные организации по месту учебы, </a:t>
                      </a:r>
                    </a:p>
                    <a:p>
                      <a:pPr marL="285750" indent="-285750" algn="ctr">
                        <a:buClr>
                          <a:srgbClr val="FF0000"/>
                        </a:buClr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экстерны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 – в образовательные организации,</a:t>
                      </a:r>
                      <a:r>
                        <a:rPr lang="ru-RU" sz="14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Tahoma" pitchFamily="34" charset="0"/>
                          <a:cs typeface="Arial" pitchFamily="34" charset="0"/>
                        </a:rPr>
                        <a:t> выбранные для прохождения ГИА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itchFamily="34" charset="0"/>
                        <a:ea typeface="Tahoma" pitchFamily="34" charset="0"/>
                        <a:cs typeface="Arial" pitchFamily="34" charset="0"/>
                      </a:endParaRP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22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 позднее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 января 2025года</a:t>
                      </a:r>
                    </a:p>
                  </a:txBody>
                  <a:tcPr marL="67621" marR="67621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 позднее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 февраля 2025года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 позднее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 марта 2025года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7621" marR="67621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42BFA3-0EB9-44C2-92E1-78D25035616E}"/>
              </a:ext>
            </a:extLst>
          </p:cNvPr>
          <p:cNvSpPr txBox="1"/>
          <p:nvPr/>
        </p:nvSpPr>
        <p:spPr>
          <a:xfrm>
            <a:off x="11430" y="-68580"/>
            <a:ext cx="9132570" cy="669191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РЕГИСТРАЦИЯ НА ИТОГОВОЕ СОБЕСЕДОВАНИЕ </a:t>
            </a:r>
          </a:p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СРОКИ ПРОВЕДЕНИЯ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1" y="555526"/>
            <a:ext cx="8640763" cy="4445115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Итоговое собеседование </a:t>
            </a:r>
            <a: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является обязательным</a:t>
            </a: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Единый Порядок проведения и оценивания, утверждённый Минобразования Забайкальского края </a:t>
            </a:r>
            <a:r>
              <a:rPr lang="ru-RU" sz="16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(приказ от 24.12.2024 г. №1080)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Единые сроки проведения – </a:t>
            </a:r>
            <a:r>
              <a:rPr lang="ru-RU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основная дата: вторая среда февраля, дополнительные даты: вторая среда марта и третий понедельник апреля</a:t>
            </a: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Использование заданий стандартизированной формы (КИМ итогового собеседования);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Формат проведения: очно, дистанционно* (в отдельных случаях), устно, письменно (для отдельных категорий);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Место проведения: образовательная организация, иное место, определённое Минобразования Забайкальского края (по медицинскому заключению и рекомендациям ПМПК);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Срок действия: бессрочно.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AutoNum type="arabicPeriod"/>
              <a:defRPr/>
            </a:pPr>
            <a:endParaRPr lang="ru-RU" sz="1400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F1AE31-1BE9-4246-B9B9-00201BB585CD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СВЕДЕНИЯ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357950" y="0"/>
            <a:ext cx="2714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сведения</a:t>
            </a:r>
            <a:endParaRPr lang="ru-RU" sz="16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1" y="571486"/>
            <a:ext cx="8640763" cy="4429155"/>
          </a:xfrm>
        </p:spPr>
        <p:txBody>
          <a:bodyPr rtlCol="0">
            <a:noAutofit/>
          </a:bodyPr>
          <a:lstStyle/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у участника документа, удостоверяющего личность;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бланковая технология;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проведения итогового собеседования в ОО выделяют: 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аудитория ожидания,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аудитория проведения,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учебные кабинеты для участников, прошедших итоговое собеседование,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штаб;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аудитории проведения с участником присутствуют: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собеседник,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эксперт, 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технический специалист (по необходимости);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аудитории проведения ведётся аудиозапись, при дистанционной форме проведения – аудиозапись и видеозапись</a:t>
            </a:r>
          </a:p>
          <a:p>
            <a:pPr marL="342900" indent="-342900" algn="just" eaLnBrk="1" fontAlgn="auto" hangingPunct="1">
              <a:spcAft>
                <a:spcPts val="0"/>
              </a:spcAft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AutoNum type="arabicPeriod"/>
              <a:defRPr/>
            </a:pPr>
            <a:endParaRPr lang="ru-RU" sz="1400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2FD525-84CF-4EAF-88A6-1A0E53C108BF}"/>
              </a:ext>
            </a:extLst>
          </p:cNvPr>
          <p:cNvSpPr txBox="1"/>
          <p:nvPr/>
        </p:nvSpPr>
        <p:spPr>
          <a:xfrm>
            <a:off x="-9128" y="0"/>
            <a:ext cx="913257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ОБЩИЕ СВЕДЕНИЯ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F8A57D39EA87654A826E1AE073001366" ma:contentTypeVersion="23" ma:contentTypeDescription="Создание документа." ma:contentTypeScope="" ma:versionID="42b5252cb208ec0dd7e2244ea476f46b">
  <xsd:schema xmlns:xsd="http://www.w3.org/2001/XMLSchema" xmlns:xs="http://www.w3.org/2001/XMLSchema" xmlns:p="http://schemas.microsoft.com/office/2006/metadata/properties" xmlns:ns2="cd3664f2-095a-4f8b-9d55-6e8dac6b38e9" xmlns:ns3="357de74d-0576-4f64-94f1-0981946002d6" xmlns:ns4="http://schemas.microsoft.com/sharepoint/v4" targetNamespace="http://schemas.microsoft.com/office/2006/metadata/properties" ma:root="true" ma:fieldsID="4fbe54119b3c74b82b5ce5f47f16accc" ns2:_="" ns3:_="" ns4:_="">
    <xsd:import namespace="cd3664f2-095a-4f8b-9d55-6e8dac6b38e9"/>
    <xsd:import namespace="357de74d-0576-4f64-94f1-0981946002d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Project" minOccurs="0"/>
                <xsd:element ref="ns2:Program" minOccurs="0"/>
                <xsd:element ref="ns2:DocTypeChoose" minOccurs="0"/>
                <xsd:element ref="ns2:DocType" minOccurs="0"/>
                <xsd:element ref="ns3:_dlc_DocId" minOccurs="0"/>
                <xsd:element ref="ns3:_dlc_DocIdUrl" minOccurs="0"/>
                <xsd:element ref="ns3:_dlc_DocIdPersistId" minOccurs="0"/>
                <xsd:element ref="ns2:Project_Value" minOccurs="0"/>
                <xsd:element ref="ns2:Program_Value" minOccurs="0"/>
                <xsd:element ref="ns2:Uniq" minOccurs="0"/>
                <xsd:element ref="ns4:IconOverlay" minOccurs="0"/>
                <xsd:element ref="ns2:a39f889c817340af9831b8d13b13a208" minOccurs="0"/>
                <xsd:element ref="ns3:TaxCatchAll" minOccurs="0"/>
                <xsd:element ref="ns2:l6ea12c2109f40bda277d1a9858ecc92" minOccurs="0"/>
                <xsd:element ref="ns2:g943717a092c4fc1b62636c74327ccf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664f2-095a-4f8b-9d55-6e8dac6b38e9" elementFormDefault="qualified">
    <xsd:import namespace="http://schemas.microsoft.com/office/2006/documentManagement/types"/>
    <xsd:import namespace="http://schemas.microsoft.com/office/infopath/2007/PartnerControls"/>
    <xsd:element name="Project" ma:index="2" nillable="true" ma:displayName="Проект" ma:indexed="true" ma:internalName="Project">
      <xsd:simpleType>
        <xsd:restriction base="dms:Unknown"/>
      </xsd:simpleType>
    </xsd:element>
    <xsd:element name="Program" ma:index="3" nillable="true" ma:displayName="Программа" ma:indexed="true" ma:internalName="Program">
      <xsd:simpleType>
        <xsd:restriction base="dms:Unknown"/>
      </xsd:simpleType>
    </xsd:element>
    <xsd:element name="DocTypeChoose" ma:index="4" nillable="true" ma:displayName="Вид документа" ma:format="Dropdown" ma:internalName="DocTypeChoose">
      <xsd:simpleType>
        <xsd:restriction base="dms:Choice">
          <xsd:enumeration value="Предложение"/>
          <xsd:enumeration value="Презентация"/>
          <xsd:enumeration value="Отчет"/>
          <xsd:enumeration value="База данных"/>
          <xsd:enumeration value="Письмо"/>
          <xsd:enumeration value="План работ"/>
          <xsd:enumeration value="Пресс-релиз"/>
          <xsd:enumeration value="Перевод"/>
          <xsd:enumeration value="Мониторинг"/>
          <xsd:enumeration value="Финанс.юрид."/>
          <xsd:enumeration value="Инф справка"/>
          <xsd:enumeration value="Статья"/>
          <xsd:enumeration value="Комментарий"/>
          <xsd:enumeration value="QnA"/>
          <xsd:enumeration value="План тренинг."/>
          <xsd:enumeration value="Реп. аудит"/>
          <xsd:enumeration value="Стратегия"/>
        </xsd:restriction>
      </xsd:simpleType>
    </xsd:element>
    <xsd:element name="DocType" ma:index="5" nillable="true" ma:displayName="Вид документа (не используется)" ma:hidden="true" ma:indexed="true" ma:list="{8295f3c2-d109-40e8-8d7e-92da87b75d93}" ma:internalName="DocType" ma:readOnly="false" ma:showField="Title">
      <xsd:simpleType>
        <xsd:restriction base="dms:Lookup"/>
      </xsd:simpleType>
    </xsd:element>
    <xsd:element name="Project_Value" ma:index="12" nillable="true" ma:displayName="Project_Value" ma:hidden="true" ma:internalName="Project_Value" ma:readOnly="false">
      <xsd:simpleType>
        <xsd:restriction base="dms:Text"/>
      </xsd:simpleType>
    </xsd:element>
    <xsd:element name="Program_Value" ma:index="14" nillable="true" ma:displayName="Program_Value" ma:hidden="true" ma:internalName="Program_Value" ma:readOnly="false">
      <xsd:simpleType>
        <xsd:restriction base="dms:Text"/>
      </xsd:simpleType>
    </xsd:element>
    <xsd:element name="Uniq" ma:index="17" nillable="true" ma:displayName="Доступ" ma:internalName="Uniq">
      <xsd:simpleType>
        <xsd:restriction base="dms:Unknown"/>
      </xsd:simpleType>
    </xsd:element>
    <xsd:element name="a39f889c817340af9831b8d13b13a208" ma:index="20" nillable="true" ma:taxonomy="true" ma:internalName="a39f889c817340af9831b8d13b13a208" ma:taxonomyFieldName="Area" ma:displayName="Отрасль" ma:default="" ma:fieldId="{a39f889c-8173-40af-9831-b8d13b13a208}" ma:taxonomyMulti="true" ma:sspId="605086db-a9be-4a34-a41c-e0db27f7284e" ma:termSetId="36fcc24b-8144-4298-95fe-04d7adb7800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6ea12c2109f40bda277d1a9858ecc92" ma:index="23" nillable="true" ma:taxonomy="true" ma:internalName="l6ea12c2109f40bda277d1a9858ecc92" ma:taxonomyFieldName="CommDirection" ma:displayName="Направление коммуникаций" ma:default="" ma:fieldId="{56ea12c2-109f-40bd-a277-d1a9858ecc92}" ma:taxonomyMulti="true" ma:sspId="605086db-a9be-4a34-a41c-e0db27f7284e" ma:termSetId="2b711527-2f8f-429e-9564-d448a209af6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943717a092c4fc1b62636c74327ccfa" ma:index="25" nillable="true" ma:taxonomy="true" ma:internalName="g943717a092c4fc1b62636c74327ccfa" ma:taxonomyFieldName="Department" ma:displayName="Department" ma:default="" ma:fieldId="{0943717a-092c-4fc1-b626-36c74327ccfa}" ma:sspId="605086db-a9be-4a34-a41c-e0db27f7284e" ma:termSetId="a6a5710a-213b-442e-9230-089bae104af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7de74d-0576-4f64-94f1-098194600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dexed="true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  <xsd:element name="TaxCatchAll" ma:index="21" nillable="true" ma:displayName="Столбец для захвата всех терминов таксономии" ma:hidden="true" ma:list="{1945cbee-8e77-4ba9-90e6-c2c7f6e6bc49}" ma:internalName="TaxCatchAll" ma:showField="CatchAllData" ma:web="357de74d-0576-4f64-94f1-098194600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Тип контента"/>
        <xsd:element ref="dc:title" minOccurs="0" maxOccurs="1" ma:index="1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57de74d-0576-4f64-94f1-0981946002d6">C7SY476UVPAM-52-228396</_dlc_DocId>
    <_dlc_DocIdUrl xmlns="357de74d-0576-4f64-94f1-0981946002d6">
      <Url>http://mp27/Docs/_layouts/DocIdRedir.aspx?ID=C7SY476UVPAM-52-228396</Url>
      <Description>C7SY476UVPAM-52-228396</Description>
    </_dlc_DocIdUrl>
    <Project_Value xmlns="cd3664f2-095a-4f8b-9d55-6e8dac6b38e9">80bbf775-14f1-11e1-8ae5-003048d4ff32</Project_Value>
    <l6ea12c2109f40bda277d1a9858ecc92 xmlns="cd3664f2-095a-4f8b-9d55-6e8dac6b38e9">
      <Terms xmlns="http://schemas.microsoft.com/office/infopath/2007/PartnerControls"/>
    </l6ea12c2109f40bda277d1a9858ecc92>
    <IconOverlay xmlns="http://schemas.microsoft.com/sharepoint/v4" xsi:nil="true"/>
    <DocType xmlns="cd3664f2-095a-4f8b-9d55-6e8dac6b38e9" xsi:nil="true"/>
    <Program xmlns="cd3664f2-095a-4f8b-9d55-6e8dac6b38e9" xsi:nil="true"/>
    <a39f889c817340af9831b8d13b13a208 xmlns="cd3664f2-095a-4f8b-9d55-6e8dac6b38e9">
      <Terms xmlns="http://schemas.microsoft.com/office/infopath/2007/PartnerControls"/>
    </a39f889c817340af9831b8d13b13a208>
    <Uniq xmlns="cd3664f2-095a-4f8b-9d55-6e8dac6b38e9" xsi:nil="true"/>
    <DocTypeChoose xmlns="cd3664f2-095a-4f8b-9d55-6e8dac6b38e9">Презентация</DocTypeChoose>
    <Project xmlns="cd3664f2-095a-4f8b-9d55-6e8dac6b38e9">Рособрнадзор</Project>
    <Program_Value xmlns="cd3664f2-095a-4f8b-9d55-6e8dac6b38e9" xsi:nil="true"/>
    <TaxCatchAll xmlns="357de74d-0576-4f64-94f1-0981946002d6">
      <Value>29</Value>
    </TaxCatchAll>
    <g943717a092c4fc1b62636c74327ccfa xmlns="cd3664f2-095a-4f8b-9d55-6e8dac6b38e9">
      <Terms xmlns="http://schemas.microsoft.com/office/infopath/2007/PartnerControls">
        <TermInfo xmlns="http://schemas.microsoft.com/office/infopath/2007/PartnerControls">
          <TermName xmlns="http://schemas.microsoft.com/office/infopath/2007/PartnerControls">ДМП</TermName>
          <TermId xmlns="http://schemas.microsoft.com/office/infopath/2007/PartnerControls">3e3ca49e-6427-40d8-bc11-0597c9532f93</TermId>
        </TermInfo>
      </Terms>
    </g943717a092c4fc1b62636c74327ccfa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AB738F-DEE4-48AD-803B-EF681A6D1AB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F132760-EE7F-4F78-8BE2-00BF2057B6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3664f2-095a-4f8b-9d55-6e8dac6b38e9"/>
    <ds:schemaRef ds:uri="357de74d-0576-4f64-94f1-0981946002d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ECB60F-05B7-4B06-A592-1DA9C9840522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357de74d-0576-4f64-94f1-0981946002d6"/>
    <ds:schemaRef ds:uri="http://purl.org/dc/terms/"/>
    <ds:schemaRef ds:uri="http://purl.org/dc/dcmitype/"/>
    <ds:schemaRef ds:uri="http://purl.org/dc/elements/1.1/"/>
    <ds:schemaRef ds:uri="http://schemas.microsoft.com/sharepoint/v4"/>
    <ds:schemaRef ds:uri="cd3664f2-095a-4f8b-9d55-6e8dac6b38e9"/>
  </ds:schemaRefs>
</ds:datastoreItem>
</file>

<file path=customXml/itemProps4.xml><?xml version="1.0" encoding="utf-8"?>
<ds:datastoreItem xmlns:ds="http://schemas.openxmlformats.org/officeDocument/2006/customXml" ds:itemID="{0DF6CE3A-C03D-4AAD-8F3F-4BC460944E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47696</TotalTime>
  <Words>1497</Words>
  <Application>Microsoft Office PowerPoint</Application>
  <PresentationFormat>Экран (16:9)</PresentationFormat>
  <Paragraphs>269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Светлана А. Пятаева</cp:lastModifiedBy>
  <cp:revision>1376</cp:revision>
  <cp:lastPrinted>2024-01-29T06:51:41Z</cp:lastPrinted>
  <dcterms:created xsi:type="dcterms:W3CDTF">2013-10-28T02:04:26Z</dcterms:created>
  <dcterms:modified xsi:type="dcterms:W3CDTF">2025-01-28T03:00:20Z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fc33d8bf-fcc2-4c62-975b-fa0018f44cac</vt:lpwstr>
  </property>
  <property fmtid="{D5CDD505-2E9C-101B-9397-08002B2CF9AE}" pid="3" name="ContentTypeId">
    <vt:lpwstr>0x010100F8A57D39EA87654A826E1AE073001366</vt:lpwstr>
  </property>
  <property fmtid="{D5CDD505-2E9C-101B-9397-08002B2CF9AE}" pid="4" name="CommDirection">
    <vt:lpwstr/>
  </property>
  <property fmtid="{D5CDD505-2E9C-101B-9397-08002B2CF9AE}" pid="5" name="Area">
    <vt:lpwstr/>
  </property>
  <property fmtid="{D5CDD505-2E9C-101B-9397-08002B2CF9AE}" pid="6" name="Department">
    <vt:lpwstr>29;#ДМП|3e3ca49e-6427-40d8-bc11-0597c9532f93</vt:lpwstr>
  </property>
  <property fmtid="{D5CDD505-2E9C-101B-9397-08002B2CF9AE}" pid="7" name="Project">
    <vt:lpwstr>Рособрнадзор</vt:lpwstr>
  </property>
  <property fmtid="{D5CDD505-2E9C-101B-9397-08002B2CF9AE}" pid="8" name="Project_Value">
    <vt:lpwstr>80bbf775-14f1-11e1-8ae5-003048d4ff32</vt:lpwstr>
  </property>
  <property fmtid="{D5CDD505-2E9C-101B-9397-08002B2CF9AE}" pid="9" name="Program">
    <vt:lpwstr/>
  </property>
  <property fmtid="{D5CDD505-2E9C-101B-9397-08002B2CF9AE}" pid="10" name="Program_Value">
    <vt:lpwstr/>
  </property>
  <property fmtid="{D5CDD505-2E9C-101B-9397-08002B2CF9AE}" pid="11" name="DocTypeChoose">
    <vt:lpwstr>Презентация</vt:lpwstr>
  </property>
</Properties>
</file>