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0" d="100"/>
          <a:sy n="60" d="100"/>
        </p:scale>
        <p:origin x="-1080" y="-2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5FD17-97F1-4DD7-A6E2-5A503A468E21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6B60-B3C8-43C5-A8A0-B321264AEC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3663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5FD17-97F1-4DD7-A6E2-5A503A468E21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6B60-B3C8-43C5-A8A0-B321264AEC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1491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5FD17-97F1-4DD7-A6E2-5A503A468E21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6B60-B3C8-43C5-A8A0-B321264AEC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450868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5FD17-97F1-4DD7-A6E2-5A503A468E21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6B60-B3C8-43C5-A8A0-B321264AEC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25512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5FD17-97F1-4DD7-A6E2-5A503A468E21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6B60-B3C8-43C5-A8A0-B321264AEC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19056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5FD17-97F1-4DD7-A6E2-5A503A468E21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6B60-B3C8-43C5-A8A0-B321264AEC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29121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5FD17-97F1-4DD7-A6E2-5A503A468E21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6B60-B3C8-43C5-A8A0-B321264AEC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07459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5FD17-97F1-4DD7-A6E2-5A503A468E21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6B60-B3C8-43C5-A8A0-B321264AEC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24644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5FD17-97F1-4DD7-A6E2-5A503A468E21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6B60-B3C8-43C5-A8A0-B321264AEC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4487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5FD17-97F1-4DD7-A6E2-5A503A468E21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72896B60-B3C8-43C5-A8A0-B321264AEC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3044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5FD17-97F1-4DD7-A6E2-5A503A468E21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6B60-B3C8-43C5-A8A0-B321264AEC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62763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5FD17-97F1-4DD7-A6E2-5A503A468E21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6B60-B3C8-43C5-A8A0-B321264AEC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3827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5FD17-97F1-4DD7-A6E2-5A503A468E21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6B60-B3C8-43C5-A8A0-B321264AEC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2015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5FD17-97F1-4DD7-A6E2-5A503A468E21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6B60-B3C8-43C5-A8A0-B321264AEC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85281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5FD17-97F1-4DD7-A6E2-5A503A468E21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6B60-B3C8-43C5-A8A0-B321264AEC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6943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5FD17-97F1-4DD7-A6E2-5A503A468E21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6B60-B3C8-43C5-A8A0-B321264AEC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6593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5FD17-97F1-4DD7-A6E2-5A503A468E21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6B60-B3C8-43C5-A8A0-B321264AEC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8374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D25FD17-97F1-4DD7-A6E2-5A503A468E21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2896B60-B3C8-43C5-A8A0-B321264AEC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84333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  <p:sldLayoutId id="214748373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900" b="1" dirty="0">
                <a:solidFill>
                  <a:srgbClr val="FF0000"/>
                </a:solidFill>
              </a:rPr>
              <a:t>Первичная профсоюзная организация</a:t>
            </a:r>
            <a:r>
              <a:rPr lang="ru-RU" sz="4900" dirty="0">
                <a:solidFill>
                  <a:srgbClr val="FF0000"/>
                </a:solidFill>
              </a:rPr>
              <a:t/>
            </a:r>
            <a:br>
              <a:rPr lang="ru-RU" sz="4900" dirty="0">
                <a:solidFill>
                  <a:srgbClr val="FF0000"/>
                </a:solidFill>
              </a:rPr>
            </a:br>
            <a:r>
              <a:rPr lang="ru-RU" sz="4900" b="1" dirty="0">
                <a:solidFill>
                  <a:srgbClr val="FF0000"/>
                </a:solidFill>
              </a:rPr>
              <a:t>МБОУ </a:t>
            </a:r>
            <a:r>
              <a:rPr lang="ru-RU" sz="4900" b="1" dirty="0" err="1">
                <a:solidFill>
                  <a:srgbClr val="FF0000"/>
                </a:solidFill>
              </a:rPr>
              <a:t>Батаканская</a:t>
            </a:r>
            <a:r>
              <a:rPr lang="ru-RU" sz="4900" b="1" dirty="0">
                <a:solidFill>
                  <a:srgbClr val="FF0000"/>
                </a:solidFill>
              </a:rPr>
              <a:t> СОШ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15377" y="3996266"/>
            <a:ext cx="6987645" cy="2152285"/>
          </a:xfrm>
        </p:spPr>
        <p:txBody>
          <a:bodyPr>
            <a:normAutofit fontScale="25000" lnSpcReduction="20000"/>
          </a:bodyPr>
          <a:lstStyle/>
          <a:p>
            <a:r>
              <a:rPr lang="ru-RU" sz="6400" b="1" dirty="0" smtClean="0">
                <a:latin typeface="Arial" pitchFamily="34" charset="0"/>
                <a:cs typeface="Arial" pitchFamily="34" charset="0"/>
              </a:rPr>
              <a:t>Профсоюзный комитет</a:t>
            </a:r>
          </a:p>
          <a:p>
            <a:r>
              <a:rPr lang="ru-RU" sz="6400" b="1" dirty="0" smtClean="0">
                <a:latin typeface="Arial" pitchFamily="34" charset="0"/>
                <a:cs typeface="Arial" pitchFamily="34" charset="0"/>
              </a:rPr>
              <a:t>Председатель </a:t>
            </a:r>
            <a:r>
              <a:rPr lang="ru-RU" sz="6400" b="1" dirty="0">
                <a:latin typeface="Arial" pitchFamily="34" charset="0"/>
                <a:cs typeface="Arial" pitchFamily="34" charset="0"/>
              </a:rPr>
              <a:t>первичной профсоюзной организации </a:t>
            </a:r>
            <a:r>
              <a:rPr lang="ru-RU" sz="6400" dirty="0">
                <a:latin typeface="Arial" pitchFamily="34" charset="0"/>
                <a:cs typeface="Arial" pitchFamily="34" charset="0"/>
              </a:rPr>
              <a:t>-</a:t>
            </a:r>
          </a:p>
          <a:p>
            <a:r>
              <a:rPr lang="ru-RU" sz="6400" dirty="0">
                <a:latin typeface="Arial" pitchFamily="34" charset="0"/>
                <a:cs typeface="Arial" pitchFamily="34" charset="0"/>
              </a:rPr>
              <a:t>Елена Владимировна Шалимова </a:t>
            </a:r>
          </a:p>
          <a:p>
            <a:r>
              <a:rPr lang="ru-RU" sz="6400" b="1" dirty="0" smtClean="0">
                <a:latin typeface="Arial" pitchFamily="34" charset="0"/>
                <a:cs typeface="Arial" pitchFamily="34" charset="0"/>
              </a:rPr>
              <a:t>Члены </a:t>
            </a:r>
            <a:r>
              <a:rPr lang="ru-RU" sz="6400" b="1" dirty="0">
                <a:latin typeface="Arial" pitchFamily="34" charset="0"/>
                <a:cs typeface="Arial" pitchFamily="34" charset="0"/>
              </a:rPr>
              <a:t>профсоюзного комитета:</a:t>
            </a:r>
            <a:endParaRPr lang="ru-RU" sz="6400" dirty="0">
              <a:latin typeface="Arial" pitchFamily="34" charset="0"/>
              <a:cs typeface="Arial" pitchFamily="34" charset="0"/>
            </a:endParaRPr>
          </a:p>
          <a:p>
            <a:r>
              <a:rPr lang="ru-RU" sz="6400" dirty="0">
                <a:latin typeface="Arial" pitchFamily="34" charset="0"/>
                <a:cs typeface="Arial" pitchFamily="34" charset="0"/>
              </a:rPr>
              <a:t>Надежда Владимировна </a:t>
            </a:r>
            <a:r>
              <a:rPr lang="ru-RU" sz="6400" dirty="0" err="1">
                <a:latin typeface="Arial" pitchFamily="34" charset="0"/>
                <a:cs typeface="Arial" pitchFamily="34" charset="0"/>
              </a:rPr>
              <a:t>Патрина</a:t>
            </a:r>
            <a:endParaRPr lang="ru-RU" sz="6400" dirty="0">
              <a:latin typeface="Arial" pitchFamily="34" charset="0"/>
              <a:cs typeface="Arial" pitchFamily="34" charset="0"/>
            </a:endParaRPr>
          </a:p>
          <a:p>
            <a:r>
              <a:rPr lang="ru-RU" sz="6400" dirty="0">
                <a:latin typeface="Arial" pitchFamily="34" charset="0"/>
                <a:cs typeface="Arial" pitchFamily="34" charset="0"/>
              </a:rPr>
              <a:t>Оксана Витальевна Резник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8136107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032000" y="558799"/>
          <a:ext cx="9601201" cy="4629648"/>
        </p:xfrm>
        <a:graphic>
          <a:graphicData uri="http://schemas.openxmlformats.org/drawingml/2006/table">
            <a:tbl>
              <a:tblPr/>
              <a:tblGrid>
                <a:gridCol w="496957"/>
                <a:gridCol w="4781725"/>
                <a:gridCol w="1329614"/>
                <a:gridCol w="2992905"/>
              </a:tblGrid>
              <a:tr h="170812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№ </a:t>
                      </a:r>
                      <a:r>
                        <a:rPr lang="ru-RU" sz="1200" b="1" dirty="0" err="1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ru-RU" sz="1200" b="1" dirty="0" err="1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Мероприятия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/>
                        <a:t>Сроки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/>
                        <a:t>Ответственный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338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Согласование инструкций по охране труда.</a:t>
                      </a:r>
                    </a:p>
                    <a:p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Составление списка юбиляров в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году.</a:t>
                      </a:r>
                    </a:p>
                    <a:p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Рейд – проверка правильности ведения трудовых и медицинских книжек (записи), книги приказов, личных дел учителей (увольнения, назначения).</a:t>
                      </a:r>
                    </a:p>
                  </a:txBody>
                  <a:tcPr marL="7686" marR="7686" marT="4804" marB="4804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/>
                        <a:t>Январь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/>
                        <a:t>Председатель ППО, профком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799"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О подготовке празднования Дня Защитника Отечества и Международного женского дня.</a:t>
                      </a:r>
                    </a:p>
                    <a:p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О работе уполномоченного по охране труда.</a:t>
                      </a:r>
                    </a:p>
                    <a:p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Рейд – проверка ведения журналов по охране труда и технике безопасности.</a:t>
                      </a:r>
                    </a:p>
                  </a:txBody>
                  <a:tcPr marL="7686" marR="7686" marT="4804" marB="4804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/>
                        <a:t>Февраль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/>
                        <a:t>Председатель ППО, профком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482"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Принятие участия в предварительной тарификации педагогических работников на 2018-2019 </a:t>
                      </a:r>
                      <a:r>
                        <a:rPr lang="ru-RU" sz="1200" dirty="0" err="1">
                          <a:latin typeface="Times New Roman" pitchFamily="18" charset="0"/>
                          <a:cs typeface="Times New Roman" pitchFamily="18" charset="0"/>
                        </a:rPr>
                        <a:t>учебн</a:t>
                      </a: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. год.</a:t>
                      </a:r>
                    </a:p>
                    <a:p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Оформление заявки на санаторно-курортное лечение членов профсоюза и их семей.</a:t>
                      </a:r>
                    </a:p>
                    <a:p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Согласование графика отпусков работников школы.</a:t>
                      </a:r>
                    </a:p>
                    <a:p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Рейд – контроль за работой школьной столовой.</a:t>
                      </a:r>
                    </a:p>
                  </a:txBody>
                  <a:tcPr marL="7686" marR="7686" marT="4804" marB="4804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/>
                        <a:t>Март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/>
                        <a:t>Председатель ППО, профком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083"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Информирование сотрудников о предоставлении путёвок в лагеря и санатории для детей.</a:t>
                      </a:r>
                    </a:p>
                    <a:p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Ознакомление работников с газетой «Мой Профсоюз».</a:t>
                      </a:r>
                    </a:p>
                  </a:txBody>
                  <a:tcPr marL="7686" marR="7686" marT="4804" marB="4804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Май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Председатель ППО, профком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114"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Анализ предложений членов Профсоюза по улучшению работы Профсоюзной организации, критических замечаний в адрес профкома и учет их при разработке плана работы на новый учебный год.</a:t>
                      </a:r>
                    </a:p>
                    <a:p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О состояния делопроизводства в Профсоюзной организации и приведение его в надлежащий порядок.</a:t>
                      </a:r>
                    </a:p>
                  </a:txBody>
                  <a:tcPr marL="7686" marR="7686" marT="4804" marB="4804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/>
                        <a:t>Июнь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Председатель ППО, профком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06196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032000" y="558799"/>
          <a:ext cx="9601201" cy="5033840"/>
        </p:xfrm>
        <a:graphic>
          <a:graphicData uri="http://schemas.openxmlformats.org/drawingml/2006/table">
            <a:tbl>
              <a:tblPr/>
              <a:tblGrid>
                <a:gridCol w="496957"/>
                <a:gridCol w="4781725"/>
                <a:gridCol w="1329614"/>
                <a:gridCol w="2992905"/>
              </a:tblGrid>
              <a:tr h="170812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№ </a:t>
                      </a:r>
                      <a:r>
                        <a:rPr lang="ru-RU" sz="1200" b="1" dirty="0" err="1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ru-RU" sz="1200" b="1" dirty="0" err="1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Мероприятия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/>
                        <a:t>Сроки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/>
                        <a:t>Ответственный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812"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7686" marR="7686" marT="4804" marB="4804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Информационная работа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86" marR="7686" marT="4804" marB="4804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0812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Обновление Профсоюзного уголка.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/>
                        <a:t>В течение года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Председатель ППО, профком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099"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Формирование подборок материалов по социально-экономическим, правовым вопросам.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/>
                        <a:t>В течение года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Председатель ППО, профком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812"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Информация о планах работы профкома, проводимых мероприятиях.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/>
                        <a:t>В течение года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Председатель ППО, профком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099"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Аналитическая деятельность, работа с документацией по делопроизводству.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/>
                        <a:t>Систематически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Председатель ППО, профком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099"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Своевременное оформление документации (протоколов заседаний профкома, Профсоюзных собраний)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/>
                        <a:t>Систематически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Председатель ППО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812">
                <a:tc gridSpan="4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86" marR="7686" marT="4804" marB="4804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0812">
                <a:tc gridSpan="4"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Культурно массовые мероприятия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42814">
                <a:tc gridSpan="4">
                  <a:txBody>
                    <a:bodyPr/>
                    <a:lstStyle/>
                    <a:p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Работа с письмами, заявлениями и жалобами в профком.</a:t>
                      </a:r>
                    </a:p>
                    <a:p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Работа с ветеранами.</a:t>
                      </a:r>
                    </a:p>
                    <a:p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Проведение очередных праздничных мероприятий, посвящённых:</a:t>
                      </a:r>
                    </a:p>
                    <a:p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1 сентября (начало учебного года)</a:t>
                      </a:r>
                    </a:p>
                    <a:p>
                      <a:pPr algn="just"/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1 октября (День пожилых людей)</a:t>
                      </a:r>
                    </a:p>
                    <a:p>
                      <a:pPr algn="just"/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5 октября (День учителя)</a:t>
                      </a:r>
                    </a:p>
                    <a:p>
                      <a:pPr algn="just"/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3 декабря (День инвалидов)</a:t>
                      </a:r>
                    </a:p>
                    <a:p>
                      <a:pPr algn="just"/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1 января (Новый год)</a:t>
                      </a:r>
                    </a:p>
                    <a:p>
                      <a:pPr algn="just"/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23 февраля (День защитника Отечества)</a:t>
                      </a:r>
                    </a:p>
                    <a:p>
                      <a:pPr algn="just"/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8 марта (Международный женский день)</a:t>
                      </a:r>
                    </a:p>
                    <a:p>
                      <a:pPr algn="just"/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7 апреля (День здоровья)</a:t>
                      </a:r>
                    </a:p>
                    <a:p>
                      <a:pPr algn="just"/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9 мая (День Победы в ВОВ)</a:t>
                      </a:r>
                    </a:p>
                    <a:p>
                      <a:pPr algn="just"/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25 мая (окончание учебного года)</a:t>
                      </a:r>
                    </a:p>
                    <a:p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Организация поздравлений учителей-юбиляров: 50, 55, 60 лет со дня рождения; памятными датами, событиями.</a:t>
                      </a:r>
                    </a:p>
                    <a:p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Содействие проведению смотров-конкурсов, соревнований.</a:t>
                      </a:r>
                    </a:p>
                  </a:txBody>
                  <a:tcPr marL="7686" marR="7686" marT="4804" marB="4804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06196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111469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ЧТО ТАКОЕ ПРОФСОЮЗ?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545021"/>
            <a:ext cx="10018713" cy="424617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dirty="0"/>
              <a:t>  </a:t>
            </a:r>
            <a:r>
              <a:rPr lang="ru-RU" sz="2800" dirty="0"/>
              <a:t>Для ответа на данный вопрос обратимся к нормативным актам. «Закон о профсоюзах» дает следующие определения:   ПРОФСОЮЗ – добровольное общественное объединение граждан, связанных общими производственными, профессиональными интересами по роду их деятельности в целях представительства и защиты их социально-трудовых прав и интересов. 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71750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373" y="0"/>
            <a:ext cx="10018713" cy="1064172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ЗАЧЕМ НУЖЕН ПРОФСОЮЗ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135118"/>
            <a:ext cx="10387124" cy="528144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/>
              <a:t>Можно выделить две основные </a:t>
            </a:r>
            <a:r>
              <a:rPr lang="ru-RU" sz="1800" b="1" dirty="0"/>
              <a:t>функции </a:t>
            </a:r>
            <a:r>
              <a:rPr lang="ru-RU" sz="1800" dirty="0"/>
              <a:t>профсоюзных образований: </a:t>
            </a:r>
          </a:p>
          <a:p>
            <a:pPr>
              <a:buNone/>
            </a:pPr>
            <a:r>
              <a:rPr lang="ru-RU" sz="1800" dirty="0"/>
              <a:t> -        представление интересов работников в отношениях с работодателями;</a:t>
            </a:r>
          </a:p>
          <a:p>
            <a:pPr>
              <a:buNone/>
            </a:pPr>
            <a:r>
              <a:rPr lang="ru-RU" sz="1800" dirty="0"/>
              <a:t> -       защита трудовых прав и законных интересов работников. </a:t>
            </a:r>
          </a:p>
          <a:p>
            <a:r>
              <a:rPr lang="ru-RU" sz="1800" dirty="0"/>
              <a:t>ЧТОБЫ не оставаться один на один с работодателем. </a:t>
            </a:r>
            <a:endParaRPr lang="ru-RU" sz="1800" dirty="0" smtClean="0"/>
          </a:p>
          <a:p>
            <a:r>
              <a:rPr lang="ru-RU" sz="1800" dirty="0" smtClean="0"/>
              <a:t>ЧТОБЫ </a:t>
            </a:r>
            <a:r>
              <a:rPr lang="ru-RU" sz="1800" dirty="0"/>
              <a:t>знать свои права и уметь их защищать. </a:t>
            </a:r>
            <a:endParaRPr lang="ru-RU" sz="1800" dirty="0" smtClean="0"/>
          </a:p>
          <a:p>
            <a:r>
              <a:rPr lang="ru-RU" sz="1800" dirty="0" smtClean="0"/>
              <a:t>ЧТОБЫ </a:t>
            </a:r>
            <a:r>
              <a:rPr lang="ru-RU" sz="1800" dirty="0"/>
              <a:t>получать в срок достойную заработную плату. </a:t>
            </a:r>
            <a:endParaRPr lang="ru-RU" sz="1800" dirty="0" smtClean="0"/>
          </a:p>
          <a:p>
            <a:r>
              <a:rPr lang="ru-RU" sz="1800" dirty="0" smtClean="0"/>
              <a:t>ЧТОБЫ </a:t>
            </a:r>
            <a:r>
              <a:rPr lang="ru-RU" sz="1800" dirty="0"/>
              <a:t>чувствовать себя частью сплочённой организации. </a:t>
            </a:r>
            <a:endParaRPr lang="ru-RU" sz="1800" dirty="0" smtClean="0"/>
          </a:p>
          <a:p>
            <a:r>
              <a:rPr lang="ru-RU" sz="1800" dirty="0" smtClean="0"/>
              <a:t>ЧТОБЫ </a:t>
            </a:r>
            <a:r>
              <a:rPr lang="ru-RU" sz="1800" dirty="0"/>
              <a:t>иметь хорошие условия труда. </a:t>
            </a:r>
          </a:p>
          <a:p>
            <a:pPr algn="just">
              <a:buNone/>
            </a:pPr>
            <a:r>
              <a:rPr lang="ru-RU" sz="1800" dirty="0" smtClean="0"/>
              <a:t>      Только </a:t>
            </a:r>
            <a:r>
              <a:rPr lang="ru-RU" sz="1800" dirty="0"/>
              <a:t>член профсоюза вправе рассчитывать на: Защиту при увольнении по </a:t>
            </a:r>
            <a:r>
              <a:rPr lang="ru-RU" sz="1800" dirty="0" smtClean="0"/>
              <a:t>инициативе работодателя</a:t>
            </a:r>
            <a:r>
              <a:rPr lang="ru-RU" sz="1800" dirty="0"/>
              <a:t>; Помощь профсоюзной организации и её выборных органов при нарушении работодателем трудового коллективного договора; Содействие в решении вопросов, связанных с охраной труда, возмещение ущерба, причинённого здоровью при исполнении трудовых обязанностей; Бесплатную консультацию по экономическим, правовым, медицинским и иным социально значимым вопросам в профсоюзных органах; Содействие и помощь профсоюзного органа в организации отдыха и лечения работников и их детей; Получение материальной помощи из средств профсоюза; . </a:t>
            </a:r>
          </a:p>
        </p:txBody>
      </p:sp>
    </p:spTree>
    <p:extLst>
      <p:ext uri="{BB962C8B-B14F-4D97-AF65-F5344CB8AC3E}">
        <p14:creationId xmlns:p14="http://schemas.microsoft.com/office/powerpoint/2010/main" xmlns="" val="58627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0435" y="402022"/>
            <a:ext cx="10018713" cy="1064172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ЧТО ДАЁТ ПРОФСОЮЗ?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403131"/>
            <a:ext cx="10018713" cy="5013435"/>
          </a:xfrm>
        </p:spPr>
        <p:txBody>
          <a:bodyPr>
            <a:normAutofit fontScale="25000" lnSpcReduction="20000"/>
          </a:bodyPr>
          <a:lstStyle/>
          <a:p>
            <a:r>
              <a:rPr lang="ru-RU" sz="8000" dirty="0"/>
              <a:t>стабильность трудовых отношений, увеличение зарплаты; </a:t>
            </a:r>
          </a:p>
          <a:p>
            <a:r>
              <a:rPr lang="ru-RU" sz="8000" dirty="0"/>
              <a:t> приобщение к управлению учреждением через соглашения и коллективные договоры; </a:t>
            </a:r>
          </a:p>
          <a:p>
            <a:r>
              <a:rPr lang="ru-RU" sz="8000" dirty="0"/>
              <a:t>поддержку и развитие творческого и профессионального потенциала; </a:t>
            </a:r>
          </a:p>
          <a:p>
            <a:r>
              <a:rPr lang="ru-RU" sz="8000" dirty="0"/>
              <a:t>консультации юристов; </a:t>
            </a:r>
          </a:p>
          <a:p>
            <a:r>
              <a:rPr lang="ru-RU" sz="8000" dirty="0"/>
              <a:t>консультации по охране труда и правовую помощь при несчастных случаях; </a:t>
            </a:r>
          </a:p>
          <a:p>
            <a:r>
              <a:rPr lang="ru-RU" sz="8000" dirty="0"/>
              <a:t> организацию отдыха работников и их детей; </a:t>
            </a:r>
          </a:p>
          <a:p>
            <a:r>
              <a:rPr lang="ru-RU" sz="8000" dirty="0"/>
              <a:t> организацию и проведение культурных мероприятий; </a:t>
            </a:r>
          </a:p>
          <a:p>
            <a:r>
              <a:rPr lang="ru-RU" sz="8000" dirty="0"/>
              <a:t>оказание материальной помощи; </a:t>
            </a:r>
          </a:p>
          <a:p>
            <a:r>
              <a:rPr lang="ru-RU" sz="8000" dirty="0"/>
              <a:t>оказание всесторонней поддержки сотрудникам  </a:t>
            </a:r>
          </a:p>
          <a:p>
            <a:r>
              <a:rPr lang="ru-RU" sz="8000" dirty="0"/>
              <a:t>Одним из важнейших направлений работы профкома нашего учреждения является информационная работа. </a:t>
            </a:r>
          </a:p>
          <a:p>
            <a:r>
              <a:rPr lang="ru-RU" dirty="0"/>
              <a:t> </a:t>
            </a:r>
          </a:p>
          <a:p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3740019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7360" y="228600"/>
            <a:ext cx="9765664" cy="1064171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СОЦИАЛЬНЫЙ ПАСПОРТ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МБОУ </a:t>
            </a:r>
            <a:r>
              <a:rPr lang="ru-RU" dirty="0" err="1" smtClean="0">
                <a:solidFill>
                  <a:srgbClr val="FF0000"/>
                </a:solidFill>
              </a:rPr>
              <a:t>Батаканская</a:t>
            </a:r>
            <a:r>
              <a:rPr lang="ru-RU" dirty="0" smtClean="0">
                <a:solidFill>
                  <a:srgbClr val="FF0000"/>
                </a:solidFill>
              </a:rPr>
              <a:t> СОШ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79850" y="1403131"/>
            <a:ext cx="10026970" cy="5249917"/>
          </a:xfrm>
        </p:spPr>
        <p:txBody>
          <a:bodyPr>
            <a:normAutofit fontScale="25000" lnSpcReduction="20000"/>
          </a:bodyPr>
          <a:lstStyle/>
          <a:p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работающих в ОО       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32                                                                                 </a:t>
            </a:r>
            <a:endParaRPr lang="ru-RU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них:</a:t>
            </a:r>
          </a:p>
          <a:p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педагогических работников                                                                                    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endParaRPr lang="ru-RU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 том числе женщин                                                                                                 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endParaRPr lang="ru-RU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количество женщин, воспитывающих детей в неполных семьях                 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2</a:t>
            </a:r>
            <a:endParaRPr lang="ru-RU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количество мужчин, воспитывающих детей в неполных семьях                       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Семьи, имеющие:</a:t>
            </a:r>
          </a:p>
          <a:p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детей-инвалидов                                                                                                       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детей в возрасте до 3-х лет                                                                                      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детей-студентов                                                                                                        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том числе обучающихся на коммерческой основе                                                1</a:t>
            </a:r>
          </a:p>
          <a:p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Кадры:</a:t>
            </a:r>
          </a:p>
          <a:p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образовательный уровень педагогических работников:</a:t>
            </a:r>
          </a:p>
          <a:p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высшее образование                                                                                                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ru-RU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средне-профессиональное образование                                                                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педагогических работников, обучающихся в вузах                   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том числе:</a:t>
            </a:r>
          </a:p>
          <a:p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 специальности                                                                                                    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 других учебных заведениях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1</a:t>
            </a:r>
            <a:endParaRPr lang="ru-RU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4535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760" y="81283"/>
            <a:ext cx="9194800" cy="689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Педагогический стаж работающих: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 от 1 до 3 лет                                                                                                           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от 3 до 10 лет                                                                                                          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от 10 до 25 лет                                                                                                       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от 25 до 40 лет                                                                                                       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свыше 40 лет                                                                                                          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Сведения об аттестации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имеют высшую категорию                                                                                  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имеют первую категорию                                                                                    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соответствуют занимаемой должности                                                             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без категории                                                                                                        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Количество специалистов, прибывших на работу:                                         </a:t>
            </a: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 них молодёжи                                                                                                      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Количество педагогических работников, работающих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на неполную ставку                                                                                              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на ставку                                                                                                               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на 1,5 ставки и выше                                                                                           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Жильё: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имеют собственный дом                                                                                    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 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приватизированное жильё                                                                                   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квартиры социального найма                                                                             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проживают на частных квартирах                                                                    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2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Количество учителей, пользующихся транспортом к месту работы               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том числе: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рейсовыми автобусами                                                                                      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другими видами транспорта                                                                         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4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Нарушения прав работников: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количество трудовых споров                                                                           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Председатель первичной профсоюзной организации 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Е.В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Шалимова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044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96870" y="386841"/>
            <a:ext cx="8574622" cy="229329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План работы </a:t>
            </a:r>
            <a:r>
              <a:rPr lang="ru-RU" sz="3600" b="1" dirty="0" smtClean="0">
                <a:solidFill>
                  <a:srgbClr val="FF0000"/>
                </a:solidFill>
              </a:rPr>
              <a:t/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Первичной </a:t>
            </a:r>
            <a:r>
              <a:rPr lang="ru-RU" sz="3600" b="1" dirty="0" smtClean="0">
                <a:solidFill>
                  <a:srgbClr val="FF0000"/>
                </a:solidFill>
              </a:rPr>
              <a:t>Профсоюзной организации</a:t>
            </a: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МБОУ </a:t>
            </a:r>
            <a:r>
              <a:rPr lang="ru-RU" sz="3600" b="1" dirty="0" err="1" smtClean="0">
                <a:solidFill>
                  <a:srgbClr val="FF0000"/>
                </a:solidFill>
              </a:rPr>
              <a:t>Батаканская</a:t>
            </a:r>
            <a:r>
              <a:rPr lang="ru-RU" sz="3600" b="1" dirty="0" smtClean="0">
                <a:solidFill>
                  <a:srgbClr val="FF0000"/>
                </a:solidFill>
              </a:rPr>
              <a:t> СОШ</a:t>
            </a: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на 2018-2019 учебный год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16286" y="2656197"/>
            <a:ext cx="7907852" cy="3902257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реализация уставных задач профсоюза по представительству и защите социально-трудовых прав и профессиональных интересов работников школы;</a:t>
            </a:r>
          </a:p>
          <a:p>
            <a:pPr algn="l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профсоюзный контроль соблюдения в школе законодательства о труде и охраны труда;</a:t>
            </a:r>
          </a:p>
          <a:p>
            <a:pPr algn="l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укрепление здоровья и повышение жизненного уровня работников;</a:t>
            </a:r>
          </a:p>
          <a:p>
            <a:pPr algn="l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информационное обеспечение членов Профсоюза, разъяснение мер, принимаемых Профсоюзом по реализации уставных целей и задач;</a:t>
            </a:r>
          </a:p>
          <a:p>
            <a:pPr algn="l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создание условий, обеспечивающих вовлечение членов Профсоюза в профсоюзную работу;</a:t>
            </a:r>
          </a:p>
          <a:p>
            <a:pPr algn="l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организация приема в Профсоюз и учет членов профсоюза, осуществление организационных мероприятий по повышению мотивации профсоюзного членства</a:t>
            </a:r>
            <a:r>
              <a:rPr lang="ru-RU" sz="72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032000" y="558799"/>
          <a:ext cx="9918262" cy="3699854"/>
        </p:xfrm>
        <a:graphic>
          <a:graphicData uri="http://schemas.openxmlformats.org/drawingml/2006/table">
            <a:tbl>
              <a:tblPr/>
              <a:tblGrid>
                <a:gridCol w="513368"/>
                <a:gridCol w="4939632"/>
                <a:gridCol w="1373522"/>
                <a:gridCol w="3091740"/>
              </a:tblGrid>
              <a:tr h="235315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№ </a:t>
                      </a:r>
                      <a:r>
                        <a:rPr lang="ru-RU" sz="1400" b="1" dirty="0" err="1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ru-RU" sz="1400" b="1" dirty="0" err="1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Мероприятия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Сроки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Ответственный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315">
                <a:tc gridSpan="4"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Профсоюзные собрания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86" marR="7686" marT="4804" marB="4804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7115"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Утверждение плана работы ППО на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2018-2019 </a:t>
                      </a: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учебный год.</a:t>
                      </a: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Составление и утверждение проекта расходования профсоюзных средств на новый учебный год.</a:t>
                      </a:r>
                    </a:p>
                  </a:txBody>
                  <a:tcPr marL="7686" marR="7686" marT="4804" marB="4804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/>
                        <a:t>Август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/>
                        <a:t>Председатель ППО, профком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718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Подведение итогов совместной работы администрации и Первичной Профсоюзной организации школы по созданию оптимальных условий работы и охраны труда, технической безопасности работников, обучающихся, предупреждению травматизма и профессиональных заболеваний.</a:t>
                      </a: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О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выполнении </a:t>
                      </a: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Коллективного договора и Соглашения по охране труда.</a:t>
                      </a:r>
                    </a:p>
                  </a:txBody>
                  <a:tcPr marL="7686" marR="7686" marT="4804" marB="4804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Январь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Комиссия по охране труда,</a:t>
                      </a:r>
                    </a:p>
                    <a:p>
                      <a:pPr algn="ctr"/>
                      <a:r>
                        <a:rPr lang="ru-RU" sz="1400" dirty="0"/>
                        <a:t>председатель ППО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5076"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Отчётно-выборное собрание:</a:t>
                      </a: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Отчет о работе ППО за истекший учебный год.</a:t>
                      </a: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Отчет ревизионной комиссии о расходовании Профсоюзных средств.</a:t>
                      </a: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Выборы председателя ППО, членов Профсоюзного комитета.</a:t>
                      </a:r>
                    </a:p>
                  </a:txBody>
                  <a:tcPr marL="7686" marR="7686" marT="4804" marB="4804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Май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Администрация, председатель ППО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06196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065282" y="558799"/>
          <a:ext cx="9567918" cy="5919416"/>
        </p:xfrm>
        <a:graphic>
          <a:graphicData uri="http://schemas.openxmlformats.org/drawingml/2006/table">
            <a:tbl>
              <a:tblPr/>
              <a:tblGrid>
                <a:gridCol w="463674"/>
                <a:gridCol w="4781725"/>
                <a:gridCol w="1329614"/>
                <a:gridCol w="2992905"/>
              </a:tblGrid>
              <a:tr h="170812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№ </a:t>
                      </a:r>
                      <a:r>
                        <a:rPr lang="ru-RU" sz="1200" b="1" dirty="0" err="1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ru-RU" sz="1200" b="1" dirty="0" err="1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Мероприятия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/>
                        <a:t>Сроки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/>
                        <a:t>Ответственный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812">
                <a:tc gridSpan="4"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86" marR="7686" marT="4804" marB="4804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0812">
                <a:tc gridSpan="4"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Заседания профкома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86" marR="7686" marT="4804" marB="4804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8414"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Проведение сверки учёта членов Профсоюза.</a:t>
                      </a:r>
                    </a:p>
                    <a:p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Корректировка распределения общественной нагрузки между членами профкома.</a:t>
                      </a:r>
                    </a:p>
                    <a:p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Подготовка предложения о поощрении наиболее активных членов Профсоюза и направление ходатайств в вышестоящие Профсоюзные органы.</a:t>
                      </a:r>
                    </a:p>
                    <a:p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Обновление страницы Профсоюза на сайте школы.</a:t>
                      </a:r>
                    </a:p>
                    <a:p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Контроль за прохождением медосмотров и диспансеризации работников.</a:t>
                      </a:r>
                    </a:p>
                  </a:txBody>
                  <a:tcPr marL="7686" marR="7686" marT="4804" marB="4804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Август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/>
                        <a:t>Председатель ППО, профком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4002"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Согласование локальных актов (положений о стимулирующих выплатах, правил внутреннего трудового распорядка, приказа о распределении учебной нагрузки, графиков дежурств и отпусков, расписания уроков).</a:t>
                      </a:r>
                    </a:p>
                    <a:p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Контроль за соблюдением инструкций по охране труда и технике безопасности в кабинетах повышенной опасности (физики, химии, информатики, технологии, технической мастерской).</a:t>
                      </a:r>
                    </a:p>
                    <a:p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Контроль за проведением тарификации и правильностью начисления заработной платы работникам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Рейд – проверка санитарно-гигиенического состояния кабинетов и школы в целом (рекомендации, помощь).</a:t>
                      </a:r>
                    </a:p>
                  </a:txBody>
                  <a:tcPr marL="7686" marR="7686" marT="4804" marB="4804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Сентябрь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/>
                        <a:t>Председатель ППО, профком, комиссия по ОТ. комиссия по материальному стимулированию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1876"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Участие в проведении торжественного собрания, посвященного Дню учителя, награждение юбиляров, опытных педагогов грамотами.</a:t>
                      </a:r>
                    </a:p>
                    <a:p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Представление в вышестоящую организацию Профсоюза статистического отчета (форма 5 СП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).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Об аттестации работников в текущем учебном году.</a:t>
                      </a:r>
                    </a:p>
                    <a:p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Рассмотрение заявлений на материальную помощь.</a:t>
                      </a:r>
                    </a:p>
                  </a:txBody>
                  <a:tcPr marL="7686" marR="7686" marT="4804" marB="4804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Октябрь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Председатель ППО, профком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338"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Ознакомление работников с газетой «Мой Профсоюз».</a:t>
                      </a:r>
                    </a:p>
                    <a:p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Подготовка к участию в Новогодних мероприятиях детей членов Профсоюза, составление списка.</a:t>
                      </a:r>
                    </a:p>
                    <a:p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О Новогодних подарках членам Профсоюза.</a:t>
                      </a:r>
                    </a:p>
                    <a:p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Рейд – проверка состояния делопроизводства в школе.</a:t>
                      </a:r>
                    </a:p>
                  </a:txBody>
                  <a:tcPr marL="7686" marR="7686" marT="4804" marB="4804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/>
                        <a:t>Декабрь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Председатель ППО, профком</a:t>
                      </a:r>
                    </a:p>
                  </a:txBody>
                  <a:tcPr marL="7686" marR="7686" marT="4804" marB="4804" anchor="ctr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06196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170</TotalTime>
  <Words>1395</Words>
  <Application>Microsoft Office PowerPoint</Application>
  <PresentationFormat>Произвольный</PresentationFormat>
  <Paragraphs>224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Параллакс</vt:lpstr>
      <vt:lpstr>Первичная профсоюзная организация МБОУ Батаканская СОШ </vt:lpstr>
      <vt:lpstr>ЧТО ТАКОЕ ПРОФСОЮЗ?</vt:lpstr>
      <vt:lpstr>ЗАЧЕМ НУЖЕН ПРОФСОЮЗ</vt:lpstr>
      <vt:lpstr>ЧТО ДАЁТ ПРОФСОЮЗ?</vt:lpstr>
      <vt:lpstr>СОЦИАЛЬНЫЙ ПАСПОРТ  МБОУ Батаканская СОШ</vt:lpstr>
      <vt:lpstr>Слайд 6</vt:lpstr>
      <vt:lpstr>План работы  Первичной Профсоюзной организации МБОУ Батаканская СОШ на 2018-2019 учебный год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Первичная профсоюзная организация МБОУ Батаканская СОШ </dc:title>
  <dc:creator>shalim19861@outlook.com</dc:creator>
  <cp:lastModifiedBy>1</cp:lastModifiedBy>
  <cp:revision>15</cp:revision>
  <dcterms:created xsi:type="dcterms:W3CDTF">2019-01-09T17:50:25Z</dcterms:created>
  <dcterms:modified xsi:type="dcterms:W3CDTF">2019-01-11T05:07:09Z</dcterms:modified>
</cp:coreProperties>
</file>